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70" r:id="rId5"/>
    <p:sldId id="267" r:id="rId6"/>
    <p:sldId id="269" r:id="rId7"/>
    <p:sldId id="260" r:id="rId8"/>
    <p:sldId id="268" r:id="rId9"/>
    <p:sldId id="274" r:id="rId10"/>
    <p:sldId id="266" r:id="rId11"/>
    <p:sldId id="261" r:id="rId12"/>
    <p:sldId id="262" r:id="rId13"/>
    <p:sldId id="263" r:id="rId14"/>
    <p:sldId id="271" r:id="rId15"/>
    <p:sldId id="272" r:id="rId16"/>
    <p:sldId id="27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06099-71AE-4561-AE04-2D068E8F3A02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344ED-DC04-47EB-BF7D-A8BCC475F4FF}">
      <dgm:prSet phldrT="[Text]"/>
      <dgm:spPr/>
      <dgm:t>
        <a:bodyPr/>
        <a:lstStyle/>
        <a:p>
          <a:r>
            <a:rPr lang="en-US" dirty="0"/>
            <a:t>Missing Value</a:t>
          </a:r>
        </a:p>
      </dgm:t>
    </dgm:pt>
    <dgm:pt modelId="{9C6E2B4D-15B7-4F79-898C-9FBB837278B3}" type="parTrans" cxnId="{0B192A70-B843-46F4-9A39-E665CF8337C6}">
      <dgm:prSet/>
      <dgm:spPr/>
      <dgm:t>
        <a:bodyPr/>
        <a:lstStyle/>
        <a:p>
          <a:endParaRPr lang="en-US"/>
        </a:p>
      </dgm:t>
    </dgm:pt>
    <dgm:pt modelId="{E2D8F239-5767-45F8-92C6-7E68528C6E00}" type="sibTrans" cxnId="{0B192A70-B843-46F4-9A39-E665CF8337C6}">
      <dgm:prSet/>
      <dgm:spPr/>
      <dgm:t>
        <a:bodyPr/>
        <a:lstStyle/>
        <a:p>
          <a:endParaRPr lang="en-US"/>
        </a:p>
      </dgm:t>
    </dgm:pt>
    <dgm:pt modelId="{E0C5E02C-77E7-43F3-ACE0-82ED82F8E524}">
      <dgm:prSet phldrT="[Text]"/>
      <dgm:spPr/>
      <dgm:t>
        <a:bodyPr/>
        <a:lstStyle/>
        <a:p>
          <a:r>
            <a:rPr lang="en-US" dirty="0"/>
            <a:t>Continuous vars imputed with zero</a:t>
          </a:r>
        </a:p>
      </dgm:t>
    </dgm:pt>
    <dgm:pt modelId="{70DA8194-5E31-42AB-B6D5-5C69E50C24B5}" type="parTrans" cxnId="{D9E76FCB-0418-4946-BDD4-465211B6BCB9}">
      <dgm:prSet/>
      <dgm:spPr/>
      <dgm:t>
        <a:bodyPr/>
        <a:lstStyle/>
        <a:p>
          <a:endParaRPr lang="en-US"/>
        </a:p>
      </dgm:t>
    </dgm:pt>
    <dgm:pt modelId="{215EA024-23D2-4C43-9873-C1968F6CD02C}" type="sibTrans" cxnId="{D9E76FCB-0418-4946-BDD4-465211B6BCB9}">
      <dgm:prSet/>
      <dgm:spPr/>
      <dgm:t>
        <a:bodyPr/>
        <a:lstStyle/>
        <a:p>
          <a:endParaRPr lang="en-US"/>
        </a:p>
      </dgm:t>
    </dgm:pt>
    <dgm:pt modelId="{64D33071-0BB3-471A-ABDC-8B0360480995}">
      <dgm:prSet phldrT="[Text]"/>
      <dgm:spPr/>
      <dgm:t>
        <a:bodyPr/>
        <a:lstStyle/>
        <a:p>
          <a:r>
            <a:rPr lang="en-US" dirty="0"/>
            <a:t>Indicator dummy var for imputed rows</a:t>
          </a:r>
        </a:p>
      </dgm:t>
    </dgm:pt>
    <dgm:pt modelId="{4D8A3574-94DE-4ABC-8373-76412E12A560}" type="parTrans" cxnId="{1CACD8BF-19DE-42F9-AD4D-F46979513311}">
      <dgm:prSet/>
      <dgm:spPr/>
      <dgm:t>
        <a:bodyPr/>
        <a:lstStyle/>
        <a:p>
          <a:endParaRPr lang="en-US"/>
        </a:p>
      </dgm:t>
    </dgm:pt>
    <dgm:pt modelId="{60F48CAD-6028-494D-AE31-716930FAD44E}" type="sibTrans" cxnId="{1CACD8BF-19DE-42F9-AD4D-F46979513311}">
      <dgm:prSet/>
      <dgm:spPr/>
      <dgm:t>
        <a:bodyPr/>
        <a:lstStyle/>
        <a:p>
          <a:endParaRPr lang="en-US"/>
        </a:p>
      </dgm:t>
    </dgm:pt>
    <dgm:pt modelId="{FDB3F40A-B801-4577-996E-5FE32FBB7C03}">
      <dgm:prSet phldrT="[Text]"/>
      <dgm:spPr/>
      <dgm:t>
        <a:bodyPr/>
        <a:lstStyle/>
        <a:p>
          <a:r>
            <a:rPr lang="en-US" dirty="0"/>
            <a:t>Outliers</a:t>
          </a:r>
        </a:p>
      </dgm:t>
    </dgm:pt>
    <dgm:pt modelId="{11E0267D-103E-4332-958B-BBD8E48E7122}" type="parTrans" cxnId="{E938D99C-323D-49E3-B75B-90794C5E3E13}">
      <dgm:prSet/>
      <dgm:spPr/>
      <dgm:t>
        <a:bodyPr/>
        <a:lstStyle/>
        <a:p>
          <a:endParaRPr lang="en-US"/>
        </a:p>
      </dgm:t>
    </dgm:pt>
    <dgm:pt modelId="{61B6CCA6-B8BE-446F-A49D-4105619311A5}" type="sibTrans" cxnId="{E938D99C-323D-49E3-B75B-90794C5E3E13}">
      <dgm:prSet/>
      <dgm:spPr/>
      <dgm:t>
        <a:bodyPr/>
        <a:lstStyle/>
        <a:p>
          <a:endParaRPr lang="en-US"/>
        </a:p>
      </dgm:t>
    </dgm:pt>
    <dgm:pt modelId="{7028983F-35F0-416B-9711-397D4FEFEA22}">
      <dgm:prSet phldrT="[Text]"/>
      <dgm:spPr/>
      <dgm:t>
        <a:bodyPr/>
        <a:lstStyle/>
        <a:p>
          <a:r>
            <a:rPr lang="en-US" dirty="0"/>
            <a:t>Continuous trimmed upper 1%</a:t>
          </a:r>
        </a:p>
      </dgm:t>
    </dgm:pt>
    <dgm:pt modelId="{23BFEF49-EFA0-48FF-9834-0B2A69D93FA7}" type="parTrans" cxnId="{72734D17-82C5-4197-81C1-487C0213C42F}">
      <dgm:prSet/>
      <dgm:spPr/>
      <dgm:t>
        <a:bodyPr/>
        <a:lstStyle/>
        <a:p>
          <a:endParaRPr lang="en-US"/>
        </a:p>
      </dgm:t>
    </dgm:pt>
    <dgm:pt modelId="{071B8269-5C24-4CAD-ACE2-09A92E48A28F}" type="sibTrans" cxnId="{72734D17-82C5-4197-81C1-487C0213C42F}">
      <dgm:prSet/>
      <dgm:spPr/>
      <dgm:t>
        <a:bodyPr/>
        <a:lstStyle/>
        <a:p>
          <a:endParaRPr lang="en-US"/>
        </a:p>
      </dgm:t>
    </dgm:pt>
    <dgm:pt modelId="{033B4F4E-46FF-499D-858F-7D1B78ACDD02}">
      <dgm:prSet phldrT="[Text]"/>
      <dgm:spPr/>
      <dgm:t>
        <a:bodyPr/>
        <a:lstStyle/>
        <a:p>
          <a:r>
            <a:rPr lang="en-US" dirty="0"/>
            <a:t>Correlation Filter</a:t>
          </a:r>
        </a:p>
      </dgm:t>
    </dgm:pt>
    <dgm:pt modelId="{6F104176-BDFD-471F-926C-9F2FDEA7DFC7}" type="parTrans" cxnId="{7481B7EB-E578-41B1-99D8-149461EA5D16}">
      <dgm:prSet/>
      <dgm:spPr/>
      <dgm:t>
        <a:bodyPr/>
        <a:lstStyle/>
        <a:p>
          <a:endParaRPr lang="en-US"/>
        </a:p>
      </dgm:t>
    </dgm:pt>
    <dgm:pt modelId="{9AD7D94E-2E72-4828-A179-B25D8EB12BF1}" type="sibTrans" cxnId="{7481B7EB-E578-41B1-99D8-149461EA5D16}">
      <dgm:prSet/>
      <dgm:spPr/>
      <dgm:t>
        <a:bodyPr/>
        <a:lstStyle/>
        <a:p>
          <a:endParaRPr lang="en-US"/>
        </a:p>
      </dgm:t>
    </dgm:pt>
    <dgm:pt modelId="{A827AA5B-A736-479F-89BB-25D4C9EF3064}">
      <dgm:prSet phldrT="[Text]"/>
      <dgm:spPr/>
      <dgm:t>
        <a:bodyPr/>
        <a:lstStyle/>
        <a:p>
          <a:r>
            <a:rPr lang="en-US" dirty="0"/>
            <a:t>Kept predictors lowly corr. with each other</a:t>
          </a:r>
        </a:p>
      </dgm:t>
    </dgm:pt>
    <dgm:pt modelId="{8B8ABF5B-F4E4-420D-8380-05F6C826BAB1}" type="parTrans" cxnId="{3A1293B5-E927-4AE6-A185-2D3528B49C50}">
      <dgm:prSet/>
      <dgm:spPr/>
      <dgm:t>
        <a:bodyPr/>
        <a:lstStyle/>
        <a:p>
          <a:endParaRPr lang="en-US"/>
        </a:p>
      </dgm:t>
    </dgm:pt>
    <dgm:pt modelId="{0D97BCE5-E140-43D7-B5B3-FCC29876AB3E}" type="sibTrans" cxnId="{3A1293B5-E927-4AE6-A185-2D3528B49C50}">
      <dgm:prSet/>
      <dgm:spPr/>
      <dgm:t>
        <a:bodyPr/>
        <a:lstStyle/>
        <a:p>
          <a:endParaRPr lang="en-US"/>
        </a:p>
      </dgm:t>
    </dgm:pt>
    <dgm:pt modelId="{36753813-7312-41AE-97BF-BD81F576FC8A}">
      <dgm:prSet phldrT="[Text]"/>
      <dgm:spPr/>
      <dgm:t>
        <a:bodyPr/>
        <a:lstStyle/>
        <a:p>
          <a:r>
            <a:rPr lang="en-US" dirty="0"/>
            <a:t>Reduction of complexity</a:t>
          </a:r>
        </a:p>
      </dgm:t>
    </dgm:pt>
    <dgm:pt modelId="{0E601690-27B6-4C53-8A86-404C3AA661E9}" type="parTrans" cxnId="{05F681D9-E744-4B09-B333-8A38C8B4CBE9}">
      <dgm:prSet/>
      <dgm:spPr/>
      <dgm:t>
        <a:bodyPr/>
        <a:lstStyle/>
        <a:p>
          <a:endParaRPr lang="en-US"/>
        </a:p>
      </dgm:t>
    </dgm:pt>
    <dgm:pt modelId="{C617FFEB-A45A-4240-99BE-790A279061AD}" type="sibTrans" cxnId="{05F681D9-E744-4B09-B333-8A38C8B4CBE9}">
      <dgm:prSet/>
      <dgm:spPr/>
      <dgm:t>
        <a:bodyPr/>
        <a:lstStyle/>
        <a:p>
          <a:endParaRPr lang="en-US"/>
        </a:p>
      </dgm:t>
    </dgm:pt>
    <dgm:pt modelId="{786DD6FA-1BED-4867-8A3D-671238718000}">
      <dgm:prSet phldrT="[Text]"/>
      <dgm:spPr/>
      <dgm:t>
        <a:bodyPr/>
        <a:lstStyle/>
        <a:p>
          <a:r>
            <a:rPr lang="en-US" dirty="0"/>
            <a:t>Imputed with the percentile 99 value</a:t>
          </a:r>
        </a:p>
      </dgm:t>
    </dgm:pt>
    <dgm:pt modelId="{E99E4AAD-6761-4705-9757-22796F2E506A}" type="parTrans" cxnId="{8738E47A-8673-4DB9-8D09-EAC0D4A6109C}">
      <dgm:prSet/>
      <dgm:spPr/>
      <dgm:t>
        <a:bodyPr/>
        <a:lstStyle/>
        <a:p>
          <a:endParaRPr lang="en-US"/>
        </a:p>
      </dgm:t>
    </dgm:pt>
    <dgm:pt modelId="{36DC7169-039F-4A84-BA8F-2A0E4FD5ADA8}" type="sibTrans" cxnId="{8738E47A-8673-4DB9-8D09-EAC0D4A6109C}">
      <dgm:prSet/>
      <dgm:spPr/>
      <dgm:t>
        <a:bodyPr/>
        <a:lstStyle/>
        <a:p>
          <a:endParaRPr lang="en-US"/>
        </a:p>
      </dgm:t>
    </dgm:pt>
    <dgm:pt modelId="{CFA4B9E1-D878-49C9-92C2-877D589F9576}" type="pres">
      <dgm:prSet presAssocID="{28D06099-71AE-4561-AE04-2D068E8F3A02}" presName="linear" presStyleCnt="0">
        <dgm:presLayoutVars>
          <dgm:dir/>
          <dgm:resizeHandles val="exact"/>
        </dgm:presLayoutVars>
      </dgm:prSet>
      <dgm:spPr/>
    </dgm:pt>
    <dgm:pt modelId="{28FFD725-E71D-4F1D-956D-130AABB98C04}" type="pres">
      <dgm:prSet presAssocID="{2C7344ED-DC04-47EB-BF7D-A8BCC475F4FF}" presName="comp" presStyleCnt="0"/>
      <dgm:spPr/>
    </dgm:pt>
    <dgm:pt modelId="{6DB39322-EF26-4AC6-A733-02B12B3AC719}" type="pres">
      <dgm:prSet presAssocID="{2C7344ED-DC04-47EB-BF7D-A8BCC475F4FF}" presName="box" presStyleLbl="node1" presStyleIdx="0" presStyleCnt="3"/>
      <dgm:spPr/>
    </dgm:pt>
    <dgm:pt modelId="{19895390-0320-4DDF-BBAD-E5BC7568AD84}" type="pres">
      <dgm:prSet presAssocID="{2C7344ED-DC04-47EB-BF7D-A8BCC475F4FF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31524DC6-2945-408F-BD32-F510282EB74A}" type="pres">
      <dgm:prSet presAssocID="{2C7344ED-DC04-47EB-BF7D-A8BCC475F4FF}" presName="text" presStyleLbl="node1" presStyleIdx="0" presStyleCnt="3">
        <dgm:presLayoutVars>
          <dgm:bulletEnabled val="1"/>
        </dgm:presLayoutVars>
      </dgm:prSet>
      <dgm:spPr/>
    </dgm:pt>
    <dgm:pt modelId="{81EEAF96-C518-48DE-89E3-6A4235972A89}" type="pres">
      <dgm:prSet presAssocID="{E2D8F239-5767-45F8-92C6-7E68528C6E00}" presName="spacer" presStyleCnt="0"/>
      <dgm:spPr/>
    </dgm:pt>
    <dgm:pt modelId="{3EDC8666-8DF6-46D8-B48C-3F7CA4EA872D}" type="pres">
      <dgm:prSet presAssocID="{FDB3F40A-B801-4577-996E-5FE32FBB7C03}" presName="comp" presStyleCnt="0"/>
      <dgm:spPr/>
    </dgm:pt>
    <dgm:pt modelId="{B3F16960-C838-4B2F-A763-21F9AEAF262D}" type="pres">
      <dgm:prSet presAssocID="{FDB3F40A-B801-4577-996E-5FE32FBB7C03}" presName="box" presStyleLbl="node1" presStyleIdx="1" presStyleCnt="3"/>
      <dgm:spPr/>
    </dgm:pt>
    <dgm:pt modelId="{EDB264A9-77F8-41FA-9762-5C9D0B02F81D}" type="pres">
      <dgm:prSet presAssocID="{FDB3F40A-B801-4577-996E-5FE32FBB7C03}" presName="img" presStyleLbl="fgImgPlace1" presStyleIdx="1" presStyleCnt="3"/>
      <dgm:spPr/>
    </dgm:pt>
    <dgm:pt modelId="{030B3AE7-954C-4C01-A226-06982D957144}" type="pres">
      <dgm:prSet presAssocID="{FDB3F40A-B801-4577-996E-5FE32FBB7C03}" presName="text" presStyleLbl="node1" presStyleIdx="1" presStyleCnt="3">
        <dgm:presLayoutVars>
          <dgm:bulletEnabled val="1"/>
        </dgm:presLayoutVars>
      </dgm:prSet>
      <dgm:spPr/>
    </dgm:pt>
    <dgm:pt modelId="{C0F61EEE-BDD7-475C-88A4-5B71F47FEE9A}" type="pres">
      <dgm:prSet presAssocID="{61B6CCA6-B8BE-446F-A49D-4105619311A5}" presName="spacer" presStyleCnt="0"/>
      <dgm:spPr/>
    </dgm:pt>
    <dgm:pt modelId="{EBE937A2-6583-4715-8E21-8F5AE5F8A4F6}" type="pres">
      <dgm:prSet presAssocID="{033B4F4E-46FF-499D-858F-7D1B78ACDD02}" presName="comp" presStyleCnt="0"/>
      <dgm:spPr/>
    </dgm:pt>
    <dgm:pt modelId="{DEDD78D7-B037-482A-B512-E0F0D9AA57C2}" type="pres">
      <dgm:prSet presAssocID="{033B4F4E-46FF-499D-858F-7D1B78ACDD02}" presName="box" presStyleLbl="node1" presStyleIdx="2" presStyleCnt="3"/>
      <dgm:spPr/>
    </dgm:pt>
    <dgm:pt modelId="{43F2B0F1-8748-45CE-813B-FE5241E72DD9}" type="pres">
      <dgm:prSet presAssocID="{033B4F4E-46FF-499D-858F-7D1B78ACDD02}" presName="img" presStyleLbl="fgImgPlace1" presStyleIdx="2" presStyleCnt="3"/>
      <dgm:spPr/>
    </dgm:pt>
    <dgm:pt modelId="{FCE34925-7BAF-4E98-81F5-A290D860B05F}" type="pres">
      <dgm:prSet presAssocID="{033B4F4E-46FF-499D-858F-7D1B78ACDD02}" presName="text" presStyleLbl="node1" presStyleIdx="2" presStyleCnt="3">
        <dgm:presLayoutVars>
          <dgm:bulletEnabled val="1"/>
        </dgm:presLayoutVars>
      </dgm:prSet>
      <dgm:spPr/>
    </dgm:pt>
  </dgm:ptLst>
  <dgm:cxnLst>
    <dgm:cxn modelId="{87B57603-E149-4739-9132-B328BB1B4462}" type="presOf" srcId="{FDB3F40A-B801-4577-996E-5FE32FBB7C03}" destId="{B3F16960-C838-4B2F-A763-21F9AEAF262D}" srcOrd="0" destOrd="0" presId="urn:microsoft.com/office/officeart/2005/8/layout/vList4"/>
    <dgm:cxn modelId="{72C2F009-A553-46A1-AEBA-1A6726220F91}" type="presOf" srcId="{033B4F4E-46FF-499D-858F-7D1B78ACDD02}" destId="{FCE34925-7BAF-4E98-81F5-A290D860B05F}" srcOrd="1" destOrd="0" presId="urn:microsoft.com/office/officeart/2005/8/layout/vList4"/>
    <dgm:cxn modelId="{B285DE0E-09D0-4D5E-AEA2-46A6C4D1A53E}" type="presOf" srcId="{786DD6FA-1BED-4867-8A3D-671238718000}" destId="{B3F16960-C838-4B2F-A763-21F9AEAF262D}" srcOrd="0" destOrd="2" presId="urn:microsoft.com/office/officeart/2005/8/layout/vList4"/>
    <dgm:cxn modelId="{72734D17-82C5-4197-81C1-487C0213C42F}" srcId="{FDB3F40A-B801-4577-996E-5FE32FBB7C03}" destId="{7028983F-35F0-416B-9711-397D4FEFEA22}" srcOrd="0" destOrd="0" parTransId="{23BFEF49-EFA0-48FF-9834-0B2A69D93FA7}" sibTransId="{071B8269-5C24-4CAD-ACE2-09A92E48A28F}"/>
    <dgm:cxn modelId="{7F6F1718-49D7-4067-B8D6-C89DA3E528FD}" type="presOf" srcId="{7028983F-35F0-416B-9711-397D4FEFEA22}" destId="{B3F16960-C838-4B2F-A763-21F9AEAF262D}" srcOrd="0" destOrd="1" presId="urn:microsoft.com/office/officeart/2005/8/layout/vList4"/>
    <dgm:cxn modelId="{1332391B-9787-4D4C-97C3-FAABE151006D}" type="presOf" srcId="{36753813-7312-41AE-97BF-BD81F576FC8A}" destId="{DEDD78D7-B037-482A-B512-E0F0D9AA57C2}" srcOrd="0" destOrd="2" presId="urn:microsoft.com/office/officeart/2005/8/layout/vList4"/>
    <dgm:cxn modelId="{8623E52B-19CD-44AF-A119-EEF47EB138D7}" type="presOf" srcId="{786DD6FA-1BED-4867-8A3D-671238718000}" destId="{030B3AE7-954C-4C01-A226-06982D957144}" srcOrd="1" destOrd="2" presId="urn:microsoft.com/office/officeart/2005/8/layout/vList4"/>
    <dgm:cxn modelId="{5C174E2F-0A3D-4B5C-85B7-9580B654A2F7}" type="presOf" srcId="{FDB3F40A-B801-4577-996E-5FE32FBB7C03}" destId="{030B3AE7-954C-4C01-A226-06982D957144}" srcOrd="1" destOrd="0" presId="urn:microsoft.com/office/officeart/2005/8/layout/vList4"/>
    <dgm:cxn modelId="{9AC7F233-8B37-4671-A8F7-1C1E49978CFD}" type="presOf" srcId="{A827AA5B-A736-479F-89BB-25D4C9EF3064}" destId="{FCE34925-7BAF-4E98-81F5-A290D860B05F}" srcOrd="1" destOrd="1" presId="urn:microsoft.com/office/officeart/2005/8/layout/vList4"/>
    <dgm:cxn modelId="{9224F85B-A4BD-41A6-9101-12C407B04536}" type="presOf" srcId="{64D33071-0BB3-471A-ABDC-8B0360480995}" destId="{6DB39322-EF26-4AC6-A733-02B12B3AC719}" srcOrd="0" destOrd="2" presId="urn:microsoft.com/office/officeart/2005/8/layout/vList4"/>
    <dgm:cxn modelId="{16293047-3CB2-4BE1-8F3E-CABC89FD36E7}" type="presOf" srcId="{E0C5E02C-77E7-43F3-ACE0-82ED82F8E524}" destId="{6DB39322-EF26-4AC6-A733-02B12B3AC719}" srcOrd="0" destOrd="1" presId="urn:microsoft.com/office/officeart/2005/8/layout/vList4"/>
    <dgm:cxn modelId="{0B192A70-B843-46F4-9A39-E665CF8337C6}" srcId="{28D06099-71AE-4561-AE04-2D068E8F3A02}" destId="{2C7344ED-DC04-47EB-BF7D-A8BCC475F4FF}" srcOrd="0" destOrd="0" parTransId="{9C6E2B4D-15B7-4F79-898C-9FBB837278B3}" sibTransId="{E2D8F239-5767-45F8-92C6-7E68528C6E00}"/>
    <dgm:cxn modelId="{FC2CD654-F05C-4DA8-97CE-7F35384163C9}" type="presOf" srcId="{A827AA5B-A736-479F-89BB-25D4C9EF3064}" destId="{DEDD78D7-B037-482A-B512-E0F0D9AA57C2}" srcOrd="0" destOrd="1" presId="urn:microsoft.com/office/officeart/2005/8/layout/vList4"/>
    <dgm:cxn modelId="{8738E47A-8673-4DB9-8D09-EAC0D4A6109C}" srcId="{FDB3F40A-B801-4577-996E-5FE32FBB7C03}" destId="{786DD6FA-1BED-4867-8A3D-671238718000}" srcOrd="1" destOrd="0" parTransId="{E99E4AAD-6761-4705-9757-22796F2E506A}" sibTransId="{36DC7169-039F-4A84-BA8F-2A0E4FD5ADA8}"/>
    <dgm:cxn modelId="{3BFEF88B-0C6A-4720-9A90-F18226F22037}" type="presOf" srcId="{7028983F-35F0-416B-9711-397D4FEFEA22}" destId="{030B3AE7-954C-4C01-A226-06982D957144}" srcOrd="1" destOrd="1" presId="urn:microsoft.com/office/officeart/2005/8/layout/vList4"/>
    <dgm:cxn modelId="{2D634597-DF7A-4553-BC85-B5170B501057}" type="presOf" srcId="{36753813-7312-41AE-97BF-BD81F576FC8A}" destId="{FCE34925-7BAF-4E98-81F5-A290D860B05F}" srcOrd="1" destOrd="2" presId="urn:microsoft.com/office/officeart/2005/8/layout/vList4"/>
    <dgm:cxn modelId="{E938D99C-323D-49E3-B75B-90794C5E3E13}" srcId="{28D06099-71AE-4561-AE04-2D068E8F3A02}" destId="{FDB3F40A-B801-4577-996E-5FE32FBB7C03}" srcOrd="1" destOrd="0" parTransId="{11E0267D-103E-4332-958B-BBD8E48E7122}" sibTransId="{61B6CCA6-B8BE-446F-A49D-4105619311A5}"/>
    <dgm:cxn modelId="{D990799D-4D2A-4402-83EB-FF4F8D2ECBFE}" type="presOf" srcId="{2C7344ED-DC04-47EB-BF7D-A8BCC475F4FF}" destId="{6DB39322-EF26-4AC6-A733-02B12B3AC719}" srcOrd="0" destOrd="0" presId="urn:microsoft.com/office/officeart/2005/8/layout/vList4"/>
    <dgm:cxn modelId="{79AE7AB4-FD43-48FD-B3B9-6464DD3B5DCB}" type="presOf" srcId="{64D33071-0BB3-471A-ABDC-8B0360480995}" destId="{31524DC6-2945-408F-BD32-F510282EB74A}" srcOrd="1" destOrd="2" presId="urn:microsoft.com/office/officeart/2005/8/layout/vList4"/>
    <dgm:cxn modelId="{3A1293B5-E927-4AE6-A185-2D3528B49C50}" srcId="{033B4F4E-46FF-499D-858F-7D1B78ACDD02}" destId="{A827AA5B-A736-479F-89BB-25D4C9EF3064}" srcOrd="0" destOrd="0" parTransId="{8B8ABF5B-F4E4-420D-8380-05F6C826BAB1}" sibTransId="{0D97BCE5-E140-43D7-B5B3-FCC29876AB3E}"/>
    <dgm:cxn modelId="{E702DEBC-6D5D-481B-8BA9-227038CEA1D1}" type="presOf" srcId="{E0C5E02C-77E7-43F3-ACE0-82ED82F8E524}" destId="{31524DC6-2945-408F-BD32-F510282EB74A}" srcOrd="1" destOrd="1" presId="urn:microsoft.com/office/officeart/2005/8/layout/vList4"/>
    <dgm:cxn modelId="{1CACD8BF-19DE-42F9-AD4D-F46979513311}" srcId="{2C7344ED-DC04-47EB-BF7D-A8BCC475F4FF}" destId="{64D33071-0BB3-471A-ABDC-8B0360480995}" srcOrd="1" destOrd="0" parTransId="{4D8A3574-94DE-4ABC-8373-76412E12A560}" sibTransId="{60F48CAD-6028-494D-AE31-716930FAD44E}"/>
    <dgm:cxn modelId="{D9E76FCB-0418-4946-BDD4-465211B6BCB9}" srcId="{2C7344ED-DC04-47EB-BF7D-A8BCC475F4FF}" destId="{E0C5E02C-77E7-43F3-ACE0-82ED82F8E524}" srcOrd="0" destOrd="0" parTransId="{70DA8194-5E31-42AB-B6D5-5C69E50C24B5}" sibTransId="{215EA024-23D2-4C43-9873-C1968F6CD02C}"/>
    <dgm:cxn modelId="{05F681D9-E744-4B09-B333-8A38C8B4CBE9}" srcId="{033B4F4E-46FF-499D-858F-7D1B78ACDD02}" destId="{36753813-7312-41AE-97BF-BD81F576FC8A}" srcOrd="1" destOrd="0" parTransId="{0E601690-27B6-4C53-8A86-404C3AA661E9}" sibTransId="{C617FFEB-A45A-4240-99BE-790A279061AD}"/>
    <dgm:cxn modelId="{8CE466DC-5E5F-4FE6-895F-2BA2CAA5D1F4}" type="presOf" srcId="{033B4F4E-46FF-499D-858F-7D1B78ACDD02}" destId="{DEDD78D7-B037-482A-B512-E0F0D9AA57C2}" srcOrd="0" destOrd="0" presId="urn:microsoft.com/office/officeart/2005/8/layout/vList4"/>
    <dgm:cxn modelId="{7481B7EB-E578-41B1-99D8-149461EA5D16}" srcId="{28D06099-71AE-4561-AE04-2D068E8F3A02}" destId="{033B4F4E-46FF-499D-858F-7D1B78ACDD02}" srcOrd="2" destOrd="0" parTransId="{6F104176-BDFD-471F-926C-9F2FDEA7DFC7}" sibTransId="{9AD7D94E-2E72-4828-A179-B25D8EB12BF1}"/>
    <dgm:cxn modelId="{F2BF9BEF-F796-4DF5-8085-8730974DEC1A}" type="presOf" srcId="{28D06099-71AE-4561-AE04-2D068E8F3A02}" destId="{CFA4B9E1-D878-49C9-92C2-877D589F9576}" srcOrd="0" destOrd="0" presId="urn:microsoft.com/office/officeart/2005/8/layout/vList4"/>
    <dgm:cxn modelId="{9307F2F6-7CF5-4002-B657-33E243BF9B8A}" type="presOf" srcId="{2C7344ED-DC04-47EB-BF7D-A8BCC475F4FF}" destId="{31524DC6-2945-408F-BD32-F510282EB74A}" srcOrd="1" destOrd="0" presId="urn:microsoft.com/office/officeart/2005/8/layout/vList4"/>
    <dgm:cxn modelId="{0A1CA2BC-92EB-47FE-A212-CCCAA39FBF8E}" type="presParOf" srcId="{CFA4B9E1-D878-49C9-92C2-877D589F9576}" destId="{28FFD725-E71D-4F1D-956D-130AABB98C04}" srcOrd="0" destOrd="0" presId="urn:microsoft.com/office/officeart/2005/8/layout/vList4"/>
    <dgm:cxn modelId="{6D52860B-922E-475D-BF28-DA561E8DB718}" type="presParOf" srcId="{28FFD725-E71D-4F1D-956D-130AABB98C04}" destId="{6DB39322-EF26-4AC6-A733-02B12B3AC719}" srcOrd="0" destOrd="0" presId="urn:microsoft.com/office/officeart/2005/8/layout/vList4"/>
    <dgm:cxn modelId="{84A082B8-C6FB-4ED3-BB65-902F8DC25C03}" type="presParOf" srcId="{28FFD725-E71D-4F1D-956D-130AABB98C04}" destId="{19895390-0320-4DDF-BBAD-E5BC7568AD84}" srcOrd="1" destOrd="0" presId="urn:microsoft.com/office/officeart/2005/8/layout/vList4"/>
    <dgm:cxn modelId="{9B0D57AA-1E8F-416F-A20A-D6769A0AF3DD}" type="presParOf" srcId="{28FFD725-E71D-4F1D-956D-130AABB98C04}" destId="{31524DC6-2945-408F-BD32-F510282EB74A}" srcOrd="2" destOrd="0" presId="urn:microsoft.com/office/officeart/2005/8/layout/vList4"/>
    <dgm:cxn modelId="{BF9F7C85-A702-4E6E-93EC-DF671FC74DBC}" type="presParOf" srcId="{CFA4B9E1-D878-49C9-92C2-877D589F9576}" destId="{81EEAF96-C518-48DE-89E3-6A4235972A89}" srcOrd="1" destOrd="0" presId="urn:microsoft.com/office/officeart/2005/8/layout/vList4"/>
    <dgm:cxn modelId="{EB1A654A-727F-4549-BA01-6FBA0C7EE73A}" type="presParOf" srcId="{CFA4B9E1-D878-49C9-92C2-877D589F9576}" destId="{3EDC8666-8DF6-46D8-B48C-3F7CA4EA872D}" srcOrd="2" destOrd="0" presId="urn:microsoft.com/office/officeart/2005/8/layout/vList4"/>
    <dgm:cxn modelId="{CC7AD400-B04F-4950-8D9D-9A7A171BA98E}" type="presParOf" srcId="{3EDC8666-8DF6-46D8-B48C-3F7CA4EA872D}" destId="{B3F16960-C838-4B2F-A763-21F9AEAF262D}" srcOrd="0" destOrd="0" presId="urn:microsoft.com/office/officeart/2005/8/layout/vList4"/>
    <dgm:cxn modelId="{9339651A-E94F-4D3B-8FF3-5A65EC7762E1}" type="presParOf" srcId="{3EDC8666-8DF6-46D8-B48C-3F7CA4EA872D}" destId="{EDB264A9-77F8-41FA-9762-5C9D0B02F81D}" srcOrd="1" destOrd="0" presId="urn:microsoft.com/office/officeart/2005/8/layout/vList4"/>
    <dgm:cxn modelId="{2168B5C0-4B6D-49C4-807D-91AB331E2D49}" type="presParOf" srcId="{3EDC8666-8DF6-46D8-B48C-3F7CA4EA872D}" destId="{030B3AE7-954C-4C01-A226-06982D957144}" srcOrd="2" destOrd="0" presId="urn:microsoft.com/office/officeart/2005/8/layout/vList4"/>
    <dgm:cxn modelId="{FE932DA2-6C5D-45DF-BD97-BC245BD813B0}" type="presParOf" srcId="{CFA4B9E1-D878-49C9-92C2-877D589F9576}" destId="{C0F61EEE-BDD7-475C-88A4-5B71F47FEE9A}" srcOrd="3" destOrd="0" presId="urn:microsoft.com/office/officeart/2005/8/layout/vList4"/>
    <dgm:cxn modelId="{4C4E74AC-BDE2-48DF-82F8-ADC4E705CF98}" type="presParOf" srcId="{CFA4B9E1-D878-49C9-92C2-877D589F9576}" destId="{EBE937A2-6583-4715-8E21-8F5AE5F8A4F6}" srcOrd="4" destOrd="0" presId="urn:microsoft.com/office/officeart/2005/8/layout/vList4"/>
    <dgm:cxn modelId="{A2063EC2-08A5-4E2B-9D85-9B937EF84BE8}" type="presParOf" srcId="{EBE937A2-6583-4715-8E21-8F5AE5F8A4F6}" destId="{DEDD78D7-B037-482A-B512-E0F0D9AA57C2}" srcOrd="0" destOrd="0" presId="urn:microsoft.com/office/officeart/2005/8/layout/vList4"/>
    <dgm:cxn modelId="{2BB0739A-24A2-4A3D-9C54-5C80E91CAEB7}" type="presParOf" srcId="{EBE937A2-6583-4715-8E21-8F5AE5F8A4F6}" destId="{43F2B0F1-8748-45CE-813B-FE5241E72DD9}" srcOrd="1" destOrd="0" presId="urn:microsoft.com/office/officeart/2005/8/layout/vList4"/>
    <dgm:cxn modelId="{675C1B79-907C-4B0A-BE71-6F0614E9ACBD}" type="presParOf" srcId="{EBE937A2-6583-4715-8E21-8F5AE5F8A4F6}" destId="{FCE34925-7BAF-4E98-81F5-A290D860B05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322-EF26-4AC6-A733-02B12B3AC719}">
      <dsp:nvSpPr>
        <dsp:cNvPr id="0" name=""/>
        <dsp:cNvSpPr/>
      </dsp:nvSpPr>
      <dsp:spPr>
        <a:xfrm>
          <a:off x="0" y="0"/>
          <a:ext cx="7636865" cy="14182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Missing Value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Continuous vars imputed with zero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Indicator dummy var for imputed rows</a:t>
          </a:r>
        </a:p>
      </dsp:txBody>
      <dsp:txXfrm>
        <a:off x="1669198" y="0"/>
        <a:ext cx="5967666" cy="1418251"/>
      </dsp:txXfrm>
    </dsp:sp>
    <dsp:sp modelId="{19895390-0320-4DDF-BBAD-E5BC7568AD84}">
      <dsp:nvSpPr>
        <dsp:cNvPr id="0" name=""/>
        <dsp:cNvSpPr/>
      </dsp:nvSpPr>
      <dsp:spPr>
        <a:xfrm>
          <a:off x="141825" y="141825"/>
          <a:ext cx="1527373" cy="11346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16960-C838-4B2F-A763-21F9AEAF262D}">
      <dsp:nvSpPr>
        <dsp:cNvPr id="0" name=""/>
        <dsp:cNvSpPr/>
      </dsp:nvSpPr>
      <dsp:spPr>
        <a:xfrm>
          <a:off x="0" y="1560077"/>
          <a:ext cx="7636865" cy="14182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Outliers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Continuous trimmed upper 1%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Imputed with the percentile 99 value</a:t>
          </a:r>
        </a:p>
      </dsp:txBody>
      <dsp:txXfrm>
        <a:off x="1669198" y="1560077"/>
        <a:ext cx="5967666" cy="1418251"/>
      </dsp:txXfrm>
    </dsp:sp>
    <dsp:sp modelId="{EDB264A9-77F8-41FA-9762-5C9D0B02F81D}">
      <dsp:nvSpPr>
        <dsp:cNvPr id="0" name=""/>
        <dsp:cNvSpPr/>
      </dsp:nvSpPr>
      <dsp:spPr>
        <a:xfrm>
          <a:off x="141825" y="1701902"/>
          <a:ext cx="1527373" cy="113460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D78D7-B037-482A-B512-E0F0D9AA57C2}">
      <dsp:nvSpPr>
        <dsp:cNvPr id="0" name=""/>
        <dsp:cNvSpPr/>
      </dsp:nvSpPr>
      <dsp:spPr>
        <a:xfrm>
          <a:off x="0" y="3120154"/>
          <a:ext cx="7636865" cy="14182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Correlation Filter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Kept predictors lowly corr. with each other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Reduction of complexity</a:t>
          </a:r>
        </a:p>
      </dsp:txBody>
      <dsp:txXfrm>
        <a:off x="1669198" y="3120154"/>
        <a:ext cx="5967666" cy="1418251"/>
      </dsp:txXfrm>
    </dsp:sp>
    <dsp:sp modelId="{43F2B0F1-8748-45CE-813B-FE5241E72DD9}">
      <dsp:nvSpPr>
        <dsp:cNvPr id="0" name=""/>
        <dsp:cNvSpPr/>
      </dsp:nvSpPr>
      <dsp:spPr>
        <a:xfrm>
          <a:off x="141825" y="3261979"/>
          <a:ext cx="1527373" cy="113460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70C9D-B96C-48EB-A41A-96EA323A746B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DF65-114A-4DBD-A762-18FBF6CC4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EDF65-114A-4DBD-A762-18FBF6CC40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EDF65-114A-4DBD-A762-18FBF6CC40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4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26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563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59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6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50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18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7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5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58F782A-75AC-4F2D-BB1B-964B0ADEE6C5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6D7FFA-05C4-47A4-AA9D-A052AEED8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6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5E80-9B1C-42A0-B29F-6DF896BA4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95" y="1063687"/>
            <a:ext cx="7549372" cy="1828801"/>
          </a:xfrm>
          <a:ln w="285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White Elephants Kill. </a:t>
            </a:r>
            <a:br>
              <a:rPr lang="en-US" dirty="0"/>
            </a:br>
            <a:r>
              <a:rPr lang="en-US" dirty="0"/>
              <a:t>Can we anticipate them?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0E95F-3E2E-44A8-A8A1-ACEB0DC34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213" y="3769811"/>
            <a:ext cx="5745454" cy="939656"/>
          </a:xfrm>
        </p:spPr>
        <p:txBody>
          <a:bodyPr/>
          <a:lstStyle/>
          <a:p>
            <a:r>
              <a:rPr lang="en-US" dirty="0">
                <a:effectLst/>
              </a:rPr>
              <a:t>Andrei </a:t>
            </a:r>
            <a:r>
              <a:rPr lang="en-US" dirty="0" err="1">
                <a:effectLst/>
              </a:rPr>
              <a:t>Bartra</a:t>
            </a:r>
            <a:r>
              <a:rPr lang="en-US" dirty="0">
                <a:effectLst/>
              </a:rPr>
              <a:t> and Angelo </a:t>
            </a:r>
            <a:r>
              <a:rPr lang="en-US" dirty="0" err="1">
                <a:effectLst/>
              </a:rPr>
              <a:t>Cozzubo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CAPP 30254 – </a:t>
            </a:r>
            <a:r>
              <a:rPr lang="en-US" dirty="0" err="1">
                <a:effectLst/>
              </a:rPr>
              <a:t>UChicago</a:t>
            </a:r>
            <a:r>
              <a:rPr lang="en-US" dirty="0">
                <a:effectLst/>
              </a:rPr>
              <a:t>, Spring 2020</a:t>
            </a:r>
          </a:p>
        </p:txBody>
      </p:sp>
      <p:pic>
        <p:nvPicPr>
          <p:cNvPr id="1028" name="Picture 4" descr="Peru: National Infrastructure Plan to boost job creation | News ...">
            <a:extLst>
              <a:ext uri="{FF2B5EF4-FFF2-40B4-BE49-F238E27FC236}">
                <a16:creationId xmlns:a16="http://schemas.microsoft.com/office/drawing/2014/main" id="{DF421BE4-CB3E-4228-BC8D-DC7C852B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0238" y="0"/>
            <a:ext cx="8431762" cy="685799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uchicago logo black">
            <a:extLst>
              <a:ext uri="{FF2B5EF4-FFF2-40B4-BE49-F238E27FC236}">
                <a16:creationId xmlns:a16="http://schemas.microsoft.com/office/drawing/2014/main" id="{8461D5D0-7865-4A9D-8E52-D037E6A20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7" r="5317"/>
          <a:stretch/>
        </p:blipFill>
        <p:spPr bwMode="auto">
          <a:xfrm>
            <a:off x="779948" y="3567029"/>
            <a:ext cx="1228531" cy="13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3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65251"/>
            <a:ext cx="10353762" cy="970450"/>
          </a:xfrm>
        </p:spPr>
        <p:txBody>
          <a:bodyPr/>
          <a:lstStyle/>
          <a:p>
            <a:r>
              <a:rPr lang="en-US" dirty="0"/>
              <a:t>Machine Learning: Pre-processing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523E-4D94-4BE2-8923-73CFF29AD23B}"/>
              </a:ext>
            </a:extLst>
          </p:cNvPr>
          <p:cNvSpPr/>
          <p:nvPr/>
        </p:nvSpPr>
        <p:spPr>
          <a:xfrm>
            <a:off x="2744672" y="6003273"/>
            <a:ext cx="6994262" cy="7327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    Unit of Analysis:  Project-month level</a:t>
            </a:r>
            <a:r>
              <a:rPr lang="en-US" sz="2400" dirty="0"/>
              <a:t>.</a:t>
            </a:r>
            <a:endParaRPr lang="en-US" sz="2800" dirty="0"/>
          </a:p>
        </p:txBody>
      </p:sp>
      <p:pic>
        <p:nvPicPr>
          <p:cNvPr id="6" name="Picture 2" descr="Business, contract, finance, investment, money, plan icon">
            <a:extLst>
              <a:ext uri="{FF2B5EF4-FFF2-40B4-BE49-F238E27FC236}">
                <a16:creationId xmlns:a16="http://schemas.microsoft.com/office/drawing/2014/main" id="{F1A15CA3-E68A-48F4-B9A2-F7EF55AB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75" y="6072465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00858D5-86B2-448B-AE7F-CDF98AB4F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116728"/>
              </p:ext>
            </p:extLst>
          </p:nvPr>
        </p:nvGraphicFramePr>
        <p:xfrm>
          <a:off x="2277567" y="1204892"/>
          <a:ext cx="7636865" cy="4538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61E0E3B-CD48-410D-85E0-D14856FDB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1915" y="2877971"/>
            <a:ext cx="1536969" cy="1192247"/>
          </a:xfrm>
          <a:prstGeom prst="rect">
            <a:avLst/>
          </a:prstGeom>
        </p:spPr>
      </p:pic>
      <p:pic>
        <p:nvPicPr>
          <p:cNvPr id="3076" name="Picture 4" descr="Graph of a function Point Line Scatter plot, scatter diagram ...">
            <a:extLst>
              <a:ext uri="{FF2B5EF4-FFF2-40B4-BE49-F238E27FC236}">
                <a16:creationId xmlns:a16="http://schemas.microsoft.com/office/drawing/2014/main" id="{AA58B032-D985-4033-97BD-995C0787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4" y="4460861"/>
            <a:ext cx="1536969" cy="11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032"/>
            <a:ext cx="10353762" cy="970450"/>
          </a:xfrm>
        </p:spPr>
        <p:txBody>
          <a:bodyPr/>
          <a:lstStyle/>
          <a:p>
            <a:r>
              <a:rPr lang="en-US" dirty="0"/>
              <a:t>Machine Learning: Analysis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81D5F-BD0C-4F4D-AFC8-6A0868E8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55" y="1229868"/>
            <a:ext cx="6191250" cy="53721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64AD5-5911-4046-979D-93377E1F5E10}"/>
              </a:ext>
            </a:extLst>
          </p:cNvPr>
          <p:cNvSpPr txBox="1">
            <a:spLocks/>
          </p:cNvSpPr>
          <p:nvPr/>
        </p:nvSpPr>
        <p:spPr>
          <a:xfrm>
            <a:off x="22290" y="1916053"/>
            <a:ext cx="5064665" cy="13392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algorithm for variable reduction selected a set of variables with low correlation</a:t>
            </a:r>
          </a:p>
        </p:txBody>
      </p:sp>
    </p:spTree>
    <p:extLst>
      <p:ext uri="{BB962C8B-B14F-4D97-AF65-F5344CB8AC3E}">
        <p14:creationId xmlns:p14="http://schemas.microsoft.com/office/powerpoint/2010/main" val="61993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Results (I)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38A4F9-737B-4A77-A7D2-0F937A79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23" y="1457325"/>
            <a:ext cx="5410200" cy="54006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298AF26-9EB9-4D77-A15B-2E54DEEA29D4}"/>
              </a:ext>
            </a:extLst>
          </p:cNvPr>
          <p:cNvSpPr txBox="1">
            <a:spLocks/>
          </p:cNvSpPr>
          <p:nvPr/>
        </p:nvSpPr>
        <p:spPr>
          <a:xfrm>
            <a:off x="424626" y="1952629"/>
            <a:ext cx="5064665" cy="13392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Visually the model does not look good,  but it has decent R2 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0921A1-6A04-47F4-82C8-D5B776B688E9}"/>
              </a:ext>
            </a:extLst>
          </p:cNvPr>
          <p:cNvSpPr/>
          <p:nvPr/>
        </p:nvSpPr>
        <p:spPr>
          <a:xfrm>
            <a:off x="317434" y="3566161"/>
            <a:ext cx="3620935" cy="90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R2 Train:  49.2%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7C628-9FB6-485A-81CC-CDDA091AEBDA}"/>
              </a:ext>
            </a:extLst>
          </p:cNvPr>
          <p:cNvSpPr/>
          <p:nvPr/>
        </p:nvSpPr>
        <p:spPr>
          <a:xfrm>
            <a:off x="317434" y="4907281"/>
            <a:ext cx="3620935" cy="9098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R2 Test: 47.9%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07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Results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01AA-9334-48F9-A610-00573A6C2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179" y="1842177"/>
            <a:ext cx="2475581" cy="4058750"/>
          </a:xfrm>
        </p:spPr>
        <p:txBody>
          <a:bodyPr/>
          <a:lstStyle/>
          <a:p>
            <a:r>
              <a:rPr lang="en-US" dirty="0"/>
              <a:t>The current execution is by the far the most important variable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697106-05EC-4925-B3EF-1A557FED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83" y="1580050"/>
            <a:ext cx="8342757" cy="5140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2432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Policy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01AA-9334-48F9-A610-00573A6C2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r>
              <a:rPr lang="en-US" dirty="0"/>
              <a:t>Efficiency on the budget Allocation</a:t>
            </a:r>
          </a:p>
          <a:p>
            <a:pPr lvl="1"/>
            <a:r>
              <a:rPr lang="en-US" dirty="0"/>
              <a:t>Quick glance to all project portfolio</a:t>
            </a:r>
          </a:p>
          <a:p>
            <a:pPr lvl="1"/>
            <a:r>
              <a:rPr lang="en-US" dirty="0"/>
              <a:t>Make quick systematic decisions</a:t>
            </a:r>
          </a:p>
          <a:p>
            <a:pPr lvl="1"/>
            <a:r>
              <a:rPr lang="en-US" dirty="0"/>
              <a:t>Add information for a one-to-one or field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Early warnings to intervene projects with high probability of not meeting the execution goal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Why Marketers Should Care About Operational Efficiency">
            <a:extLst>
              <a:ext uri="{FF2B5EF4-FFF2-40B4-BE49-F238E27FC236}">
                <a16:creationId xmlns:a16="http://schemas.microsoft.com/office/drawing/2014/main" id="{8A06C816-438B-434E-97B5-6AA753D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260" y="1467891"/>
            <a:ext cx="4352755" cy="2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re Engine Flat Icon Royalty Free Cliparts, Vectors, And Stock ...">
            <a:extLst>
              <a:ext uri="{FF2B5EF4-FFF2-40B4-BE49-F238E27FC236}">
                <a16:creationId xmlns:a16="http://schemas.microsoft.com/office/drawing/2014/main" id="{FD619C47-1B23-48EA-A21D-F9D7A031E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20417" r="-1161" b="22667"/>
          <a:stretch/>
        </p:blipFill>
        <p:spPr bwMode="auto">
          <a:xfrm>
            <a:off x="6501569" y="4124258"/>
            <a:ext cx="4448135" cy="253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2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7" y="293110"/>
            <a:ext cx="10353762" cy="970450"/>
          </a:xfrm>
        </p:spPr>
        <p:txBody>
          <a:bodyPr numCol="1"/>
          <a:lstStyle/>
          <a:p>
            <a:r>
              <a:rPr lang="en-US" dirty="0"/>
              <a:t>Next Steps</a:t>
            </a:r>
          </a:p>
        </p:txBody>
      </p:sp>
      <p:pic>
        <p:nvPicPr>
          <p:cNvPr id="4100" name="Picture 4" descr="ML Approaches for Time Series - Towards Data Science">
            <a:extLst>
              <a:ext uri="{FF2B5EF4-FFF2-40B4-BE49-F238E27FC236}">
                <a16:creationId xmlns:a16="http://schemas.microsoft.com/office/drawing/2014/main" id="{3A06860A-8436-49D0-B6DE-97EAA7B2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33" y="1580050"/>
            <a:ext cx="5421930" cy="23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ecute Pig Script from Command Line - Thomas Henson">
            <a:extLst>
              <a:ext uri="{FF2B5EF4-FFF2-40B4-BE49-F238E27FC236}">
                <a16:creationId xmlns:a16="http://schemas.microsoft.com/office/drawing/2014/main" id="{7E08FC4B-7381-448B-BB42-CAF29E4A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40" y="4393097"/>
            <a:ext cx="4008315" cy="22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37A41-E75B-45B6-A744-109827EBBABA}"/>
              </a:ext>
            </a:extLst>
          </p:cNvPr>
          <p:cNvSpPr txBox="1">
            <a:spLocks/>
          </p:cNvSpPr>
          <p:nvPr/>
        </p:nvSpPr>
        <p:spPr>
          <a:xfrm>
            <a:off x="5280337" y="778335"/>
            <a:ext cx="5488713" cy="4058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A28EC8-32D7-4D5A-B1B0-0CA13FF67AE7}"/>
              </a:ext>
            </a:extLst>
          </p:cNvPr>
          <p:cNvSpPr/>
          <p:nvPr/>
        </p:nvSpPr>
        <p:spPr>
          <a:xfrm>
            <a:off x="183704" y="1549013"/>
            <a:ext cx="5912296" cy="2844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time-series operators: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Minimum, Maximum, Average, Count from the last 3, 6  and 9 months.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Everything lagged one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 sample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 the moment, the model can not make forecasts on January. Using time-series operators, January may consider information from last year.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FBC8C1-B445-4DA2-BEB2-BB6A9C75A3C7}"/>
              </a:ext>
            </a:extLst>
          </p:cNvPr>
          <p:cNvSpPr/>
          <p:nvPr/>
        </p:nvSpPr>
        <p:spPr>
          <a:xfrm>
            <a:off x="183703" y="4837085"/>
            <a:ext cx="5912295" cy="108706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Polynomial Expansions: Square, Log</a:t>
            </a:r>
            <a:br>
              <a:rPr lang="en-US" sz="2800" dirty="0"/>
            </a:br>
            <a:r>
              <a:rPr lang="en-US" sz="2800" dirty="0"/>
              <a:t>Model </a:t>
            </a:r>
            <a:r>
              <a:rPr lang="en-US" sz="2800" dirty="0" err="1"/>
              <a:t>Tunning</a:t>
            </a:r>
            <a:r>
              <a:rPr lang="en-US" sz="2800" dirty="0"/>
              <a:t>: </a:t>
            </a:r>
            <a:r>
              <a:rPr lang="en-US" sz="2800" dirty="0" err="1"/>
              <a:t>GridSearchCV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50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Limitations and Agenda </a:t>
            </a:r>
          </a:p>
        </p:txBody>
      </p:sp>
      <p:pic>
        <p:nvPicPr>
          <p:cNvPr id="3074" name="Picture 2" descr="Time constraints? No problem! - Daniel Matros - Medium">
            <a:extLst>
              <a:ext uri="{FF2B5EF4-FFF2-40B4-BE49-F238E27FC236}">
                <a16:creationId xmlns:a16="http://schemas.microsoft.com/office/drawing/2014/main" id="{029818F1-092D-4F27-86FE-86AB7727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48" y="1759478"/>
            <a:ext cx="3294179" cy="2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4B4F22-C38D-4ADF-BA7B-C21E9EC5B881}"/>
              </a:ext>
            </a:extLst>
          </p:cNvPr>
          <p:cNvSpPr/>
          <p:nvPr/>
        </p:nvSpPr>
        <p:spPr>
          <a:xfrm>
            <a:off x="486412" y="1732448"/>
            <a:ext cx="5996750" cy="26010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Time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cluster techniques on budget offices and Economic Sectors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Supervised model for the classification of new, upgrade or intangible project can be improved with a supervised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time-series operators: time-beta, moving averages differences, among others</a:t>
            </a:r>
          </a:p>
        </p:txBody>
      </p:sp>
      <p:pic>
        <p:nvPicPr>
          <p:cNvPr id="3076" name="Picture 4" descr="Different data sources that is an input to CRM success">
            <a:extLst>
              <a:ext uri="{FF2B5EF4-FFF2-40B4-BE49-F238E27FC236}">
                <a16:creationId xmlns:a16="http://schemas.microsoft.com/office/drawing/2014/main" id="{3E6E1C97-C988-4724-9E2C-6F666615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48" y="4566949"/>
            <a:ext cx="3294180" cy="18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F49C7D-58F0-43BB-98A7-5D7DA811E6D7}"/>
              </a:ext>
            </a:extLst>
          </p:cNvPr>
          <p:cNvSpPr/>
          <p:nvPr/>
        </p:nvSpPr>
        <p:spPr>
          <a:xfrm>
            <a:off x="486412" y="4906445"/>
            <a:ext cx="5996750" cy="11225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Several data sources are not being taken into account due to the time-consuming process of cleaning and processing the data.</a:t>
            </a:r>
          </a:p>
        </p:txBody>
      </p:sp>
    </p:spTree>
    <p:extLst>
      <p:ext uri="{BB962C8B-B14F-4D97-AF65-F5344CB8AC3E}">
        <p14:creationId xmlns:p14="http://schemas.microsoft.com/office/powerpoint/2010/main" val="25423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5E80-9B1C-42A0-B29F-6DF896BA4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95" y="1063687"/>
            <a:ext cx="7549372" cy="1828801"/>
          </a:xfrm>
          <a:ln w="285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White Elephants Kill. </a:t>
            </a:r>
            <a:br>
              <a:rPr lang="en-US" dirty="0"/>
            </a:br>
            <a:r>
              <a:rPr lang="en-US" dirty="0"/>
              <a:t>Can we anticipate them?</a:t>
            </a:r>
          </a:p>
        </p:txBody>
      </p:sp>
      <p:pic>
        <p:nvPicPr>
          <p:cNvPr id="1028" name="Picture 4" descr="Peru: National Infrastructure Plan to boost job creation | News ...">
            <a:extLst>
              <a:ext uri="{FF2B5EF4-FFF2-40B4-BE49-F238E27FC236}">
                <a16:creationId xmlns:a16="http://schemas.microsoft.com/office/drawing/2014/main" id="{DF421BE4-CB3E-4228-BC8D-DC7C852B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0238" y="0"/>
            <a:ext cx="8431762" cy="6857999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world's leading software development platform · GitHub">
            <a:extLst>
              <a:ext uri="{FF2B5EF4-FFF2-40B4-BE49-F238E27FC236}">
                <a16:creationId xmlns:a16="http://schemas.microsoft.com/office/drawing/2014/main" id="{DAD1A28F-71AF-44A0-B8D9-324AD05D7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6" r="22464"/>
          <a:stretch/>
        </p:blipFill>
        <p:spPr bwMode="auto">
          <a:xfrm>
            <a:off x="519339" y="3454514"/>
            <a:ext cx="1091682" cy="10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9ACC06-1755-4B1E-9BEF-DB0A887DB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5949" y="3716592"/>
            <a:ext cx="1994289" cy="479166"/>
          </a:xfrm>
        </p:spPr>
        <p:txBody>
          <a:bodyPr/>
          <a:lstStyle/>
          <a:p>
            <a:pPr algn="l"/>
            <a:r>
              <a:rPr lang="es-PE" dirty="0" err="1">
                <a:effectLst/>
              </a:rPr>
              <a:t>github</a:t>
            </a:r>
            <a:r>
              <a:rPr lang="es-PE" dirty="0">
                <a:effectLst/>
              </a:rPr>
              <a:t>/….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48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7B1CF1-BF20-4C04-9B36-539A0F77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1490"/>
            <a:ext cx="10353762" cy="970450"/>
          </a:xfrm>
        </p:spPr>
        <p:txBody>
          <a:bodyPr/>
          <a:lstStyle/>
          <a:p>
            <a:r>
              <a:rPr lang="en-US" dirty="0"/>
              <a:t>The Context and the Problem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96430D-0677-4ACA-92F8-564A92A7C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830" y="1504508"/>
            <a:ext cx="5246504" cy="4239143"/>
          </a:xfrm>
        </p:spPr>
        <p:txBody>
          <a:bodyPr/>
          <a:lstStyle/>
          <a:p>
            <a:r>
              <a:rPr lang="en-US" dirty="0"/>
              <a:t>Peruvian Miracle: high growth last 20 years </a:t>
            </a:r>
          </a:p>
          <a:p>
            <a:r>
              <a:rPr lang="en-US" dirty="0"/>
              <a:t>But infrastructure deficit ~$110 billions, one  of the highest in Latin America </a:t>
            </a:r>
            <a:r>
              <a:rPr lang="en-US" sz="1700" dirty="0"/>
              <a:t>(</a:t>
            </a:r>
            <a:r>
              <a:rPr lang="en-US" sz="1700" dirty="0" err="1"/>
              <a:t>Latam</a:t>
            </a:r>
            <a:r>
              <a:rPr lang="en-US" sz="1700" dirty="0"/>
              <a:t>)</a:t>
            </a:r>
          </a:p>
          <a:p>
            <a:r>
              <a:rPr lang="en-US" dirty="0"/>
              <a:t>Deep corruption problems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47DE39-8C62-4259-AE86-1114695D6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493" y="1504508"/>
            <a:ext cx="5563010" cy="4058751"/>
          </a:xfrm>
        </p:spPr>
        <p:txBody>
          <a:bodyPr/>
          <a:lstStyle/>
          <a:p>
            <a:r>
              <a:rPr lang="en-US" dirty="0"/>
              <a:t>Ministry of Economics (MEF) faces delays and “ghost projects”</a:t>
            </a:r>
          </a:p>
          <a:p>
            <a:pPr lvl="1"/>
            <a:r>
              <a:rPr lang="en-US" dirty="0"/>
              <a:t>High opportunity cost</a:t>
            </a:r>
          </a:p>
          <a:p>
            <a:pPr lvl="1"/>
            <a:r>
              <a:rPr lang="en-US" dirty="0"/>
              <a:t>Peru with 3</a:t>
            </a:r>
            <a:r>
              <a:rPr lang="en-US" baseline="30000" dirty="0"/>
              <a:t>rd</a:t>
            </a:r>
            <a:r>
              <a:rPr lang="en-US" dirty="0"/>
              <a:t> lowest tax burden in </a:t>
            </a:r>
            <a:r>
              <a:rPr lang="en-US" dirty="0" err="1"/>
              <a:t>Latam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0" name="Picture 2" descr="Paul F. Lagunes - IGC">
            <a:extLst>
              <a:ext uri="{FF2B5EF4-FFF2-40B4-BE49-F238E27FC236}">
                <a16:creationId xmlns:a16="http://schemas.microsoft.com/office/drawing/2014/main" id="{4041553E-8A37-4FB4-95C2-7E4338C7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7" y="3666726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tonella Bancalari - Institute For Fiscal Studies - IFS">
            <a:extLst>
              <a:ext uri="{FF2B5EF4-FFF2-40B4-BE49-F238E27FC236}">
                <a16:creationId xmlns:a16="http://schemas.microsoft.com/office/drawing/2014/main" id="{E1886EC3-0E46-4D13-9B82-B60160564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54" y="3666727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5CA5A70-87AA-49D4-9C40-13C174F8D809}"/>
              </a:ext>
            </a:extLst>
          </p:cNvPr>
          <p:cNvSpPr txBox="1">
            <a:spLocks/>
          </p:cNvSpPr>
          <p:nvPr/>
        </p:nvSpPr>
        <p:spPr>
          <a:xfrm>
            <a:off x="0" y="6268551"/>
            <a:ext cx="2559502" cy="3452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dirty="0"/>
              <a:t>P. </a:t>
            </a:r>
            <a:r>
              <a:rPr lang="en-US" dirty="0" err="1"/>
              <a:t>Lagunes</a:t>
            </a:r>
            <a:r>
              <a:rPr lang="en-US" dirty="0"/>
              <a:t> - Columbia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02D711A0-08CD-4A0B-AB97-CA4CB0600387}"/>
              </a:ext>
            </a:extLst>
          </p:cNvPr>
          <p:cNvSpPr txBox="1">
            <a:spLocks/>
          </p:cNvSpPr>
          <p:nvPr/>
        </p:nvSpPr>
        <p:spPr>
          <a:xfrm>
            <a:off x="6197493" y="6257698"/>
            <a:ext cx="2163687" cy="3452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it-IT" sz="7600" dirty="0"/>
              <a:t>A. Bancalari - LSE</a:t>
            </a:r>
            <a:endParaRPr lang="en-US" sz="7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8E9141-0EAD-41C9-810E-9C3458476929}"/>
              </a:ext>
            </a:extLst>
          </p:cNvPr>
          <p:cNvSpPr/>
          <p:nvPr/>
        </p:nvSpPr>
        <p:spPr>
          <a:xfrm>
            <a:off x="8494790" y="3666726"/>
            <a:ext cx="3360574" cy="239077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 Elephants Kill</a:t>
            </a:r>
            <a:br>
              <a:rPr lang="en-US" dirty="0"/>
            </a:b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incomplete sewerage projects in Peru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Raise in under-5 mortality. Linked to risks of delayed or abandoned works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7D24CC-433C-47CD-972F-4FA15E33B4D5}"/>
              </a:ext>
            </a:extLst>
          </p:cNvPr>
          <p:cNvSpPr/>
          <p:nvPr/>
        </p:nvSpPr>
        <p:spPr>
          <a:xfrm>
            <a:off x="2530347" y="3666726"/>
            <a:ext cx="3360574" cy="239077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Guardians of accountability</a:t>
            </a:r>
            <a:br>
              <a:rPr lang="en-US" dirty="0"/>
            </a:b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RCT construction in Peru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Letters remembering the work was being monitored by civil organizations reduced its costs</a:t>
            </a:r>
          </a:p>
        </p:txBody>
      </p:sp>
    </p:spTree>
    <p:extLst>
      <p:ext uri="{BB962C8B-B14F-4D97-AF65-F5344CB8AC3E}">
        <p14:creationId xmlns:p14="http://schemas.microsoft.com/office/powerpoint/2010/main" val="19649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build="p"/>
      <p:bldP spid="13" grpId="0"/>
      <p:bldP spid="14" grpId="0"/>
      <p:bldP spid="10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0E17-D2B7-481C-AAD8-B2B26A83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32" y="242161"/>
            <a:ext cx="10353762" cy="970450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6BB80-9F61-4414-8D0B-9F3ABD27B147}"/>
              </a:ext>
            </a:extLst>
          </p:cNvPr>
          <p:cNvSpPr txBox="1"/>
          <p:nvPr/>
        </p:nvSpPr>
        <p:spPr>
          <a:xfrm>
            <a:off x="3886705" y="4731002"/>
            <a:ext cx="4050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Living Standard Measurement Survey </a:t>
            </a:r>
          </a:p>
          <a:p>
            <a:pPr algn="ctr"/>
            <a:r>
              <a:rPr lang="en-US" dirty="0"/>
              <a:t>ENAHO, 2012 - 2019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FF81A-CE64-4E29-80DD-8633CA2559CC}"/>
              </a:ext>
            </a:extLst>
          </p:cNvPr>
          <p:cNvSpPr txBox="1"/>
          <p:nvPr/>
        </p:nvSpPr>
        <p:spPr>
          <a:xfrm>
            <a:off x="431517" y="4692592"/>
            <a:ext cx="768096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7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7AF5C-D6AD-4247-B78A-5082A69FA2B1}"/>
              </a:ext>
            </a:extLst>
          </p:cNvPr>
          <p:cNvSpPr txBox="1"/>
          <p:nvPr/>
        </p:nvSpPr>
        <p:spPr>
          <a:xfrm>
            <a:off x="4033291" y="5524056"/>
            <a:ext cx="3560885" cy="50783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tx1"/>
                </a:solidFill>
              </a:rPr>
              <a:t>Aggregated and merged at regional level considering region where work is located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5188DBF-8420-424A-95C1-DD580455BBBB}"/>
              </a:ext>
            </a:extLst>
          </p:cNvPr>
          <p:cNvSpPr/>
          <p:nvPr/>
        </p:nvSpPr>
        <p:spPr>
          <a:xfrm>
            <a:off x="8040895" y="5038771"/>
            <a:ext cx="763140" cy="50797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C7041C-E755-4CFF-851A-1ACB635A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58974"/>
              </p:ext>
            </p:extLst>
          </p:nvPr>
        </p:nvGraphicFramePr>
        <p:xfrm>
          <a:off x="9199515" y="4313586"/>
          <a:ext cx="2769576" cy="21717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769576">
                  <a:extLst>
                    <a:ext uri="{9D8B030D-6E8A-4147-A177-3AD203B41FA5}">
                      <a16:colId xmlns:a16="http://schemas.microsoft.com/office/drawing/2014/main" val="913180082"/>
                    </a:ext>
                  </a:extLst>
                </a:gridCol>
              </a:tblGrid>
              <a:tr h="398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More than 150 variables regarding </a:t>
                      </a:r>
                    </a:p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share of population in region </a:t>
                      </a:r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0109"/>
                  </a:ext>
                </a:extLst>
              </a:tr>
              <a:tr h="202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Geography (~17 vars)</a:t>
                      </a:r>
                    </a:p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Household (</a:t>
                      </a:r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members (~3 vars)</a:t>
                      </a:r>
                    </a:p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 characteristics (~40 vars)</a:t>
                      </a:r>
                    </a:p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 Income (~30 vars)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57680"/>
                  </a:ext>
                </a:extLst>
              </a:tr>
              <a:tr h="202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 Health (~10 vars)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417785"/>
                  </a:ext>
                </a:extLst>
              </a:tr>
              <a:tr h="20297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 labor (~30 vars)</a:t>
                      </a:r>
                    </a:p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HH ethnicity (~2 vars)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684330"/>
                  </a:ext>
                </a:extLst>
              </a:tr>
              <a:tr h="202978">
                <a:tc>
                  <a:txBody>
                    <a:bodyPr/>
                    <a:lstStyle/>
                    <a:p>
                      <a:pPr algn="ctr" fontAlgn="b"/>
                      <a:endParaRPr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72940"/>
                  </a:ext>
                </a:extLst>
              </a:tr>
            </a:tbl>
          </a:graphicData>
        </a:graphic>
      </p:graphicFrame>
      <p:pic>
        <p:nvPicPr>
          <p:cNvPr id="21" name="Picture 2" descr="Resultado de imagen para encuesta nacional de hogares inei">
            <a:extLst>
              <a:ext uri="{FF2B5EF4-FFF2-40B4-BE49-F238E27FC236}">
                <a16:creationId xmlns:a16="http://schemas.microsoft.com/office/drawing/2014/main" id="{D3C13E03-6AD1-4DF6-8E08-7458E4FB8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1755"/>
          <a:stretch/>
        </p:blipFill>
        <p:spPr bwMode="auto">
          <a:xfrm>
            <a:off x="1590659" y="4611622"/>
            <a:ext cx="1905000" cy="13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C02F84-3D4B-4A32-B313-75DCCCEB2C70}"/>
              </a:ext>
            </a:extLst>
          </p:cNvPr>
          <p:cNvSpPr txBox="1"/>
          <p:nvPr/>
        </p:nvSpPr>
        <p:spPr>
          <a:xfrm>
            <a:off x="1548055" y="6031887"/>
            <a:ext cx="2000265" cy="584775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Peruvian National Institute of Statistics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FE0B0-F7B9-4A05-A6E3-8850F90A173F}"/>
              </a:ext>
            </a:extLst>
          </p:cNvPr>
          <p:cNvSpPr txBox="1"/>
          <p:nvPr/>
        </p:nvSpPr>
        <p:spPr>
          <a:xfrm>
            <a:off x="4088942" y="1692406"/>
            <a:ext cx="344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Administrative Data</a:t>
            </a:r>
          </a:p>
          <a:p>
            <a:pPr algn="ctr"/>
            <a:r>
              <a:rPr lang="en-US" dirty="0"/>
              <a:t>Infrastructure Works, 2012 - 2019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63D12-6327-41CE-9A89-1F1EC3543E80}"/>
              </a:ext>
            </a:extLst>
          </p:cNvPr>
          <p:cNvSpPr txBox="1"/>
          <p:nvPr/>
        </p:nvSpPr>
        <p:spPr>
          <a:xfrm>
            <a:off x="431517" y="1680749"/>
            <a:ext cx="768096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7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18464C-DA79-4D58-87B1-462B669061A1}"/>
              </a:ext>
            </a:extLst>
          </p:cNvPr>
          <p:cNvSpPr txBox="1"/>
          <p:nvPr/>
        </p:nvSpPr>
        <p:spPr>
          <a:xfrm>
            <a:off x="4033291" y="2512213"/>
            <a:ext cx="3560885" cy="300082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tx1"/>
                </a:solidFill>
              </a:rPr>
              <a:t>Unit of analysis: Project and budget year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67C9D64-553E-4A88-BDF7-8F1637319816}"/>
              </a:ext>
            </a:extLst>
          </p:cNvPr>
          <p:cNvSpPr/>
          <p:nvPr/>
        </p:nvSpPr>
        <p:spPr>
          <a:xfrm>
            <a:off x="8041511" y="2026928"/>
            <a:ext cx="763140" cy="50797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8CF9225-F317-4DC3-B6CB-8E6AFBC30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20609"/>
              </p:ext>
            </p:extLst>
          </p:nvPr>
        </p:nvGraphicFramePr>
        <p:xfrm>
          <a:off x="9199515" y="1400803"/>
          <a:ext cx="2769576" cy="191388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769576">
                  <a:extLst>
                    <a:ext uri="{9D8B030D-6E8A-4147-A177-3AD203B41FA5}">
                      <a16:colId xmlns:a16="http://schemas.microsoft.com/office/drawing/2014/main" val="913180082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Monthly Execution and Approval Characteristics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0109"/>
                  </a:ext>
                </a:extLst>
              </a:tr>
              <a:tr h="660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Investment Projects designated at the central or regional level with registered execution from 2012 to 2019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57680"/>
                  </a:ext>
                </a:extLst>
              </a:tr>
              <a:tr h="618482">
                <a:tc>
                  <a:txBody>
                    <a:bodyPr/>
                    <a:lstStyle/>
                    <a:p>
                      <a:pPr algn="ctr" fontAlgn="b"/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41778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F7F1E4E-1BED-4961-A9C6-CA1D2BB8B4CE}"/>
              </a:ext>
            </a:extLst>
          </p:cNvPr>
          <p:cNvSpPr txBox="1"/>
          <p:nvPr/>
        </p:nvSpPr>
        <p:spPr>
          <a:xfrm>
            <a:off x="1548054" y="3020044"/>
            <a:ext cx="2029967" cy="56938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50" b="1" i="1" dirty="0">
                <a:solidFill>
                  <a:schemeClr val="tx1"/>
                </a:solidFill>
              </a:rPr>
              <a:t>Ministry of Economics and Finance</a:t>
            </a:r>
            <a:endParaRPr lang="en-US" sz="1550" i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Ministerio de Economía y Finanzas (@MEF_Peru) | Twitter">
            <a:extLst>
              <a:ext uri="{FF2B5EF4-FFF2-40B4-BE49-F238E27FC236}">
                <a16:creationId xmlns:a16="http://schemas.microsoft.com/office/drawing/2014/main" id="{5EC7238D-FC2E-4C8F-B7E8-968294D1E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0" b="15388"/>
          <a:stretch/>
        </p:blipFill>
        <p:spPr bwMode="auto">
          <a:xfrm>
            <a:off x="1590659" y="1540616"/>
            <a:ext cx="1904758" cy="13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2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6" grpId="0" animBg="1"/>
      <p:bldP spid="19" grpId="0" animBg="1"/>
      <p:bldP spid="22" grpId="0" animBg="1"/>
      <p:bldP spid="25" grpId="0"/>
      <p:bldP spid="26" grpId="0" animBg="1"/>
      <p:bldP spid="27" grpId="0" animBg="1"/>
      <p:bldP spid="28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CCB3A67-6C2B-4FEF-982B-F01E22D6BC32}"/>
              </a:ext>
            </a:extLst>
          </p:cNvPr>
          <p:cNvSpPr/>
          <p:nvPr/>
        </p:nvSpPr>
        <p:spPr>
          <a:xfrm>
            <a:off x="487114" y="4533416"/>
            <a:ext cx="5459652" cy="147228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    </a:t>
            </a:r>
            <a:r>
              <a:rPr lang="en-US" sz="2000" b="1" u="sng" dirty="0"/>
              <a:t>Approval Date</a:t>
            </a:r>
          </a:p>
          <a:p>
            <a:r>
              <a:rPr lang="en-US" dirty="0"/>
              <a:t>Date the project was approved for budget</a:t>
            </a:r>
          </a:p>
          <a:p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D4F112-2E54-4974-B825-FEA793AA6CE2}"/>
              </a:ext>
            </a:extLst>
          </p:cNvPr>
          <p:cNvSpPr/>
          <p:nvPr/>
        </p:nvSpPr>
        <p:spPr>
          <a:xfrm>
            <a:off x="468909" y="1212610"/>
            <a:ext cx="11472077" cy="7327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        Project Proposals Data:  </a:t>
            </a:r>
            <a:r>
              <a:rPr lang="en-US" sz="2400" dirty="0"/>
              <a:t>Project level data with approval details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0E17-D2B7-481C-AAD8-B2B26A83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32" y="242161"/>
            <a:ext cx="10353762" cy="970450"/>
          </a:xfrm>
        </p:spPr>
        <p:txBody>
          <a:bodyPr numCol="1"/>
          <a:lstStyle/>
          <a:p>
            <a:r>
              <a:rPr lang="en-US" dirty="0"/>
              <a:t>Public Investment Projects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B3E041-5208-406F-B45F-2F71FCEDE669}"/>
              </a:ext>
            </a:extLst>
          </p:cNvPr>
          <p:cNvSpPr/>
          <p:nvPr/>
        </p:nvSpPr>
        <p:spPr>
          <a:xfrm>
            <a:off x="468909" y="2503529"/>
            <a:ext cx="5459652" cy="14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     </a:t>
            </a:r>
            <a:r>
              <a:rPr lang="en-US" sz="2000" b="1" u="sng" dirty="0"/>
              <a:t>Approved Amount </a:t>
            </a:r>
          </a:p>
          <a:p>
            <a:r>
              <a:rPr lang="en-US" dirty="0"/>
              <a:t>Total investment in the project at the time the proposal is accepted</a:t>
            </a:r>
          </a:p>
        </p:txBody>
      </p:sp>
      <p:pic>
        <p:nvPicPr>
          <p:cNvPr id="1026" name="Picture 2" descr="Business, contract, finance, investment, money, plan icon">
            <a:extLst>
              <a:ext uri="{FF2B5EF4-FFF2-40B4-BE49-F238E27FC236}">
                <a16:creationId xmlns:a16="http://schemas.microsoft.com/office/drawing/2014/main" id="{741EEC21-5BC1-4855-926B-2788AFBA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2" y="1351566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g, cash, checked, finance, financial, money, tick icon">
            <a:extLst>
              <a:ext uri="{FF2B5EF4-FFF2-40B4-BE49-F238E27FC236}">
                <a16:creationId xmlns:a16="http://schemas.microsoft.com/office/drawing/2014/main" id="{FBD632EC-F2CB-41B1-BAB5-FA12574D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5" y="2594557"/>
            <a:ext cx="637971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k Schedule Stock Illustrations – 6,779 Mark Schedule Stock ...">
            <a:extLst>
              <a:ext uri="{FF2B5EF4-FFF2-40B4-BE49-F238E27FC236}">
                <a16:creationId xmlns:a16="http://schemas.microsoft.com/office/drawing/2014/main" id="{55610F26-951B-45A5-B737-91F9C087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0" y="4699783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D578F8-A8DE-493B-8EF4-9E97C27A344C}"/>
              </a:ext>
            </a:extLst>
          </p:cNvPr>
          <p:cNvSpPr/>
          <p:nvPr/>
        </p:nvSpPr>
        <p:spPr>
          <a:xfrm>
            <a:off x="6263440" y="2186527"/>
            <a:ext cx="5677547" cy="434209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	    </a:t>
            </a:r>
            <a:r>
              <a:rPr lang="en-US" sz="1900" b="1" u="sng" dirty="0" err="1"/>
              <a:t>Proj</a:t>
            </a:r>
            <a:r>
              <a:rPr lang="en-US" sz="1900" b="1" u="sng" dirty="0"/>
              <a:t>. types: New, upgrade or Intangible</a:t>
            </a:r>
          </a:p>
          <a:p>
            <a:endParaRPr lang="en-US" sz="2000" b="1" dirty="0"/>
          </a:p>
          <a:p>
            <a:r>
              <a:rPr lang="en-US" dirty="0"/>
              <a:t>            </a:t>
            </a:r>
            <a:r>
              <a:rPr lang="en-US" b="1" u="sng" dirty="0"/>
              <a:t>Key Words</a:t>
            </a:r>
          </a:p>
          <a:p>
            <a:endParaRPr lang="en-US" b="1" dirty="0"/>
          </a:p>
          <a:p>
            <a:r>
              <a:rPr lang="en-US" dirty="0"/>
              <a:t>Analyzed projects names and selected lists of key words strongly related to those categories</a:t>
            </a:r>
          </a:p>
          <a:p>
            <a:endParaRPr lang="en-US" dirty="0"/>
          </a:p>
          <a:p>
            <a:r>
              <a:rPr lang="en-US" b="1" dirty="0"/>
              <a:t>           </a:t>
            </a:r>
            <a:r>
              <a:rPr lang="en-US" b="1" u="sng" dirty="0" err="1"/>
              <a:t>Jaro</a:t>
            </a:r>
            <a:r>
              <a:rPr lang="en-US" b="1" u="sng" dirty="0"/>
              <a:t> Winkler </a:t>
            </a:r>
          </a:p>
          <a:p>
            <a:endParaRPr lang="en-US" b="1" dirty="0"/>
          </a:p>
          <a:p>
            <a:r>
              <a:rPr lang="en-US" dirty="0"/>
              <a:t>Project Names had typos, so we performed fuzzy matching with </a:t>
            </a:r>
            <a:r>
              <a:rPr lang="en-US" dirty="0" err="1"/>
              <a:t>Jaro</a:t>
            </a:r>
            <a:r>
              <a:rPr lang="en-US" dirty="0"/>
              <a:t>-Winkler</a:t>
            </a:r>
          </a:p>
          <a:p>
            <a:endParaRPr lang="en-US" dirty="0"/>
          </a:p>
          <a:p>
            <a:r>
              <a:rPr lang="en-US" dirty="0"/>
              <a:t>Room for improvement!</a:t>
            </a:r>
          </a:p>
        </p:txBody>
      </p:sp>
      <p:pic>
        <p:nvPicPr>
          <p:cNvPr id="1034" name="Picture 10" descr="Car Free Navigation Upgrade Svg Png Icon Free Download (#175513 ...">
            <a:extLst>
              <a:ext uri="{FF2B5EF4-FFF2-40B4-BE49-F238E27FC236}">
                <a16:creationId xmlns:a16="http://schemas.microsoft.com/office/drawing/2014/main" id="{381BE47E-344A-4A42-832F-EAFCEEF3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7" y="2426495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eyword, seo, interface, keywords, Magnifier, Searching, research ...">
            <a:extLst>
              <a:ext uri="{FF2B5EF4-FFF2-40B4-BE49-F238E27FC236}">
                <a16:creationId xmlns:a16="http://schemas.microsoft.com/office/drawing/2014/main" id="{44D46011-36C0-4C71-BC84-2F1291FB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7" y="3158988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ame, jigsaw, piece, pieces, puzzle, seo, solution icon">
            <a:extLst>
              <a:ext uri="{FF2B5EF4-FFF2-40B4-BE49-F238E27FC236}">
                <a16:creationId xmlns:a16="http://schemas.microsoft.com/office/drawing/2014/main" id="{73ED4125-E2F5-49DE-BDC6-63F7B764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7" y="4546623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4" grpId="0" animBg="1"/>
      <p:bldP spid="3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CE44BD-FD4E-4BA9-B79D-B77F530F3778}"/>
              </a:ext>
            </a:extLst>
          </p:cNvPr>
          <p:cNvSpPr/>
          <p:nvPr/>
        </p:nvSpPr>
        <p:spPr>
          <a:xfrm>
            <a:off x="468909" y="1212610"/>
            <a:ext cx="11472077" cy="7327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        Project Execution Data:  </a:t>
            </a:r>
            <a:r>
              <a:rPr lang="en-US" sz="2400" dirty="0"/>
              <a:t>Monthly execution at budget account level.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0E17-D2B7-481C-AAD8-B2B26A83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32" y="242161"/>
            <a:ext cx="10353762" cy="970450"/>
          </a:xfrm>
        </p:spPr>
        <p:txBody>
          <a:bodyPr numCol="1"/>
          <a:lstStyle/>
          <a:p>
            <a:r>
              <a:rPr lang="en-US" dirty="0"/>
              <a:t>Public Investment Projects Data</a:t>
            </a:r>
          </a:p>
        </p:txBody>
      </p:sp>
      <p:pic>
        <p:nvPicPr>
          <p:cNvPr id="7" name="Picture 2" descr="Business, contract, finance, investment, money, plan icon">
            <a:extLst>
              <a:ext uri="{FF2B5EF4-FFF2-40B4-BE49-F238E27FC236}">
                <a16:creationId xmlns:a16="http://schemas.microsoft.com/office/drawing/2014/main" id="{A7A9657D-A0EE-48C5-941B-864D1EDF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2" y="1351566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733C4-1904-4608-BBF5-5A91742AD8B5}"/>
              </a:ext>
            </a:extLst>
          </p:cNvPr>
          <p:cNvSpPr/>
          <p:nvPr/>
        </p:nvSpPr>
        <p:spPr>
          <a:xfrm>
            <a:off x="134948" y="3041419"/>
            <a:ext cx="3200400" cy="310896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Economic</a:t>
            </a:r>
          </a:p>
          <a:p>
            <a:r>
              <a:rPr lang="en-US" dirty="0"/>
              <a:t>Sector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AB4C42-31B9-4AFD-BC86-C79F60916756}"/>
              </a:ext>
            </a:extLst>
          </p:cNvPr>
          <p:cNvSpPr/>
          <p:nvPr/>
        </p:nvSpPr>
        <p:spPr>
          <a:xfrm>
            <a:off x="1582194" y="2094403"/>
            <a:ext cx="3200400" cy="3108960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Government Level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2ACB29-8E01-43E5-8A73-F1C3276219BC}"/>
              </a:ext>
            </a:extLst>
          </p:cNvPr>
          <p:cNvSpPr/>
          <p:nvPr/>
        </p:nvSpPr>
        <p:spPr>
          <a:xfrm>
            <a:off x="2945186" y="3041419"/>
            <a:ext cx="3200400" cy="3108960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Funding</a:t>
            </a:r>
          </a:p>
          <a:p>
            <a:pPr algn="r"/>
            <a:r>
              <a:rPr lang="en-US" dirty="0"/>
              <a:t>Source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BEE25B-5EBD-4319-8662-3A9886AC3535}"/>
              </a:ext>
            </a:extLst>
          </p:cNvPr>
          <p:cNvSpPr/>
          <p:nvPr/>
        </p:nvSpPr>
        <p:spPr>
          <a:xfrm>
            <a:off x="1582194" y="3694648"/>
            <a:ext cx="3200400" cy="3108960"/>
          </a:xfrm>
          <a:prstGeom prst="ellipse">
            <a:avLst/>
          </a:prstGeom>
          <a:solidFill>
            <a:srgbClr val="CCCC00">
              <a:alpha val="24706"/>
            </a:srgbClr>
          </a:solidFill>
          <a:ln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Budget Office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DB11B9-2AC1-43C2-AF83-3C7F9A1096A7}"/>
              </a:ext>
            </a:extLst>
          </p:cNvPr>
          <p:cNvSpPr/>
          <p:nvPr/>
        </p:nvSpPr>
        <p:spPr>
          <a:xfrm>
            <a:off x="6274795" y="2231460"/>
            <a:ext cx="5666191" cy="2671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/>
              <a:t>Variables</a:t>
            </a:r>
          </a:p>
          <a:p>
            <a:r>
              <a:rPr lang="en-US" dirty="0"/>
              <a:t>Cumulative Execution of the Project (Target)</a:t>
            </a:r>
          </a:p>
          <a:p>
            <a:endParaRPr lang="en-US" dirty="0"/>
          </a:p>
          <a:p>
            <a:r>
              <a:rPr lang="en-US" dirty="0"/>
              <a:t>Cumulative Execution by category (money and ratio)</a:t>
            </a:r>
          </a:p>
          <a:p>
            <a:endParaRPr lang="en-US" dirty="0"/>
          </a:p>
          <a:p>
            <a:r>
              <a:rPr lang="en-US" dirty="0"/>
              <a:t>Execution Share by category</a:t>
            </a:r>
          </a:p>
          <a:p>
            <a:endParaRPr lang="en-US" dirty="0"/>
          </a:p>
          <a:p>
            <a:r>
              <a:rPr lang="en-US" dirty="0"/>
              <a:t>Yearly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999060-6895-49DC-846D-6FD4AA3DE7B4}"/>
              </a:ext>
            </a:extLst>
          </p:cNvPr>
          <p:cNvSpPr/>
          <p:nvPr/>
        </p:nvSpPr>
        <p:spPr>
          <a:xfrm>
            <a:off x="6274795" y="5203363"/>
            <a:ext cx="5666191" cy="120462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/>
              <a:t>Team Performance</a:t>
            </a:r>
          </a:p>
          <a:p>
            <a:r>
              <a:rPr lang="en-US" dirty="0"/>
              <a:t>Cumulative Execution of the </a:t>
            </a:r>
            <a:r>
              <a:rPr lang="en-US" b="1" u="sng" dirty="0"/>
              <a:t>Budget Office</a:t>
            </a:r>
            <a:r>
              <a:rPr lang="en-US" u="sng" dirty="0"/>
              <a:t> </a:t>
            </a:r>
            <a:r>
              <a:rPr lang="en-US" dirty="0"/>
              <a:t>and cumulative Execution of the  </a:t>
            </a:r>
            <a:r>
              <a:rPr lang="en-US" b="1" u="sng" dirty="0"/>
              <a:t>Execution Unit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50" name="Picture 2" descr="Target - Free business icons">
            <a:extLst>
              <a:ext uri="{FF2B5EF4-FFF2-40B4-BE49-F238E27FC236}">
                <a16:creationId xmlns:a16="http://schemas.microsoft.com/office/drawing/2014/main" id="{96AD94AC-089F-499D-8E90-3A0AAACE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63" y="2528414"/>
            <a:ext cx="1132114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88B083CE-01E8-46E0-B392-4518C0B0F650}"/>
              </a:ext>
            </a:extLst>
          </p:cNvPr>
          <p:cNvSpPr/>
          <p:nvPr/>
        </p:nvSpPr>
        <p:spPr>
          <a:xfrm>
            <a:off x="5077456" y="2363447"/>
            <a:ext cx="1109316" cy="462147"/>
          </a:xfrm>
          <a:prstGeom prst="stripedRightArrow">
            <a:avLst>
              <a:gd name="adj1" fmla="val 58603"/>
              <a:gd name="adj2" fmla="val 8871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9" grpId="0" animBg="1"/>
      <p:bldP spid="10" grpId="0" animBg="1"/>
      <p:bldP spid="11" grpId="0" animBg="1"/>
      <p:bldP spid="12" grpId="0" animBg="1"/>
      <p:bldP spid="1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0E17-D2B7-481C-AAD8-B2B26A83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36" y="147127"/>
            <a:ext cx="10353762" cy="970450"/>
          </a:xfrm>
        </p:spPr>
        <p:txBody>
          <a:bodyPr numCol="1"/>
          <a:lstStyle/>
          <a:p>
            <a:r>
              <a:rPr lang="en-US" dirty="0"/>
              <a:t>Final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687F74-A0C0-42E0-A693-388C3284F237}"/>
                  </a:ext>
                </a:extLst>
              </p:cNvPr>
              <p:cNvSpPr/>
              <p:nvPr/>
            </p:nvSpPr>
            <p:spPr>
              <a:xfrm>
                <a:off x="4232413" y="1212611"/>
                <a:ext cx="3727174" cy="7889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𝐸𝑥𝑒𝑐𝑢𝑡𝑖𝑜𝑛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𝑌𝑒𝑎𝑟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𝐵𝑢𝑑𝑔𝑒𝑡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687F74-A0C0-42E0-A693-388C3284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3" y="1212611"/>
                <a:ext cx="3727174" cy="78890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FC034D1B-C94E-4D46-9B86-2296BD1AFA32}"/>
              </a:ext>
            </a:extLst>
          </p:cNvPr>
          <p:cNvSpPr/>
          <p:nvPr/>
        </p:nvSpPr>
        <p:spPr>
          <a:xfrm rot="5400000">
            <a:off x="5028134" y="-1756243"/>
            <a:ext cx="395323" cy="9635144"/>
          </a:xfrm>
          <a:prstGeom prst="rightBrac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0D5B5CF6-75DB-4B09-A84F-2986E2E2E125}"/>
              </a:ext>
            </a:extLst>
          </p:cNvPr>
          <p:cNvSpPr/>
          <p:nvPr/>
        </p:nvSpPr>
        <p:spPr>
          <a:xfrm rot="5400000">
            <a:off x="10319269" y="2569816"/>
            <a:ext cx="395321" cy="947127"/>
          </a:xfrm>
          <a:prstGeom prst="rightBrace">
            <a:avLst/>
          </a:prstGeom>
          <a:ln w="285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87418DBC-36A1-4348-A9A3-F4B8B16C415A}"/>
              </a:ext>
            </a:extLst>
          </p:cNvPr>
          <p:cNvSpPr/>
          <p:nvPr/>
        </p:nvSpPr>
        <p:spPr>
          <a:xfrm rot="5400000">
            <a:off x="11299390" y="2569816"/>
            <a:ext cx="395321" cy="94712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90FA08-88F0-47DB-87C7-56BBCF72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24" y="2163367"/>
            <a:ext cx="11587586" cy="6022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8600F5-5067-4573-8CCD-56AEDB9EE5E7}"/>
              </a:ext>
            </a:extLst>
          </p:cNvPr>
          <p:cNvSpPr/>
          <p:nvPr/>
        </p:nvSpPr>
        <p:spPr>
          <a:xfrm>
            <a:off x="10840278" y="1683725"/>
            <a:ext cx="1351722" cy="1202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2A0567E-E3CD-4014-8E68-FCB4C27B789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59587" y="1337187"/>
            <a:ext cx="3556552" cy="3465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C686B1-59B5-44E3-9C32-E9F798D35DBA}"/>
              </a:ext>
            </a:extLst>
          </p:cNvPr>
          <p:cNvSpPr/>
          <p:nvPr/>
        </p:nvSpPr>
        <p:spPr>
          <a:xfrm>
            <a:off x="3362208" y="3344601"/>
            <a:ext cx="3727174" cy="8271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Available data for each forecast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D03900B-056A-4D4B-A773-16A3EC683A15}"/>
              </a:ext>
            </a:extLst>
          </p:cNvPr>
          <p:cNvSpPr/>
          <p:nvPr/>
        </p:nvSpPr>
        <p:spPr>
          <a:xfrm>
            <a:off x="10109724" y="3344601"/>
            <a:ext cx="880770" cy="82710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Blind Spot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638041-011E-48CF-8312-F6C5ED9E70C2}"/>
              </a:ext>
            </a:extLst>
          </p:cNvPr>
          <p:cNvSpPr/>
          <p:nvPr/>
        </p:nvSpPr>
        <p:spPr>
          <a:xfrm>
            <a:off x="11115040" y="3344601"/>
            <a:ext cx="880770" cy="82710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63B519-D004-4089-B3B7-198345A00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84" y="4588919"/>
            <a:ext cx="3672840" cy="202692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668E969-9A55-49D6-AC80-FBC3C1FC01CB}"/>
              </a:ext>
            </a:extLst>
          </p:cNvPr>
          <p:cNvSpPr/>
          <p:nvPr/>
        </p:nvSpPr>
        <p:spPr>
          <a:xfrm>
            <a:off x="408223" y="5103891"/>
            <a:ext cx="1894067" cy="788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Example: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65FBAFF-6CD3-4384-9953-C9A645F084BF}"/>
              </a:ext>
            </a:extLst>
          </p:cNvPr>
          <p:cNvSpPr/>
          <p:nvPr/>
        </p:nvSpPr>
        <p:spPr>
          <a:xfrm>
            <a:off x="7494104" y="4588919"/>
            <a:ext cx="3620935" cy="2026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Observations</a:t>
            </a:r>
            <a:r>
              <a:rPr lang="en-US" sz="2400" dirty="0"/>
              <a:t>: </a:t>
            </a:r>
            <a:r>
              <a:rPr lang="en-US" sz="2000" dirty="0"/>
              <a:t>814,632</a:t>
            </a:r>
            <a:endParaRPr lang="en-US" sz="2400" dirty="0"/>
          </a:p>
          <a:p>
            <a:r>
              <a:rPr lang="en-US" sz="2400" b="1" dirty="0"/>
              <a:t>Projects</a:t>
            </a:r>
            <a:r>
              <a:rPr lang="en-US" sz="2400" dirty="0"/>
              <a:t>: </a:t>
            </a:r>
            <a:r>
              <a:rPr lang="en-US" sz="2000" dirty="0"/>
              <a:t>23,172</a:t>
            </a:r>
          </a:p>
          <a:p>
            <a:r>
              <a:rPr lang="en-US" sz="2400" b="1" dirty="0"/>
              <a:t>Years</a:t>
            </a:r>
            <a:r>
              <a:rPr lang="en-US" sz="2400" dirty="0"/>
              <a:t>: </a:t>
            </a:r>
            <a:r>
              <a:rPr lang="en-US" dirty="0"/>
              <a:t>2012 – 2019</a:t>
            </a:r>
          </a:p>
          <a:p>
            <a:r>
              <a:rPr lang="en-US" sz="2400" b="1" dirty="0"/>
              <a:t>Initial</a:t>
            </a:r>
            <a:r>
              <a:rPr lang="en-US" sz="2400" dirty="0"/>
              <a:t> Variables: </a:t>
            </a:r>
            <a:r>
              <a:rPr lang="en-US" sz="2000" dirty="0"/>
              <a:t>344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8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5" grpId="0" animBg="1"/>
      <p:bldP spid="36" grpId="0" animBg="1"/>
      <p:bldP spid="6" grpId="0" animBg="1"/>
      <p:bldP spid="42" grpId="0" animBg="1"/>
      <p:bldP spid="43" grpId="0" animBg="1"/>
      <p:bldP spid="44" grpId="0" animBg="1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8206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Descriptive Statistics (I) – Geographic 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47191-8CD7-4595-8CBA-B8D5F41B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0837" y="2550037"/>
            <a:ext cx="5064665" cy="275848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Regional share of investment varies substantially </a:t>
            </a:r>
          </a:p>
          <a:p>
            <a:r>
              <a:rPr lang="en-US" dirty="0"/>
              <a:t>Important resources coming from local mining works </a:t>
            </a:r>
          </a:p>
          <a:p>
            <a:r>
              <a:rPr lang="en-US" dirty="0"/>
              <a:t>Initial years show investment focused on least developed regions </a:t>
            </a:r>
          </a:p>
          <a:p>
            <a:r>
              <a:rPr lang="en-US" dirty="0"/>
              <a:t>Recent increase in the overall investment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FCD71-BDFC-4679-AF7C-327035CC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424408"/>
            <a:ext cx="5009744" cy="50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550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Descriptive Statistics (II) – Electoral Variation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2598B-8940-4381-A969-EA3EA127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1" y="1433476"/>
            <a:ext cx="5739438" cy="3816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B8FB6-7902-4DB1-A4C7-4484D850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36" y="1433477"/>
            <a:ext cx="5742393" cy="38166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EA15DF7-D9DB-4DF3-B035-F876D0F830DF}"/>
              </a:ext>
            </a:extLst>
          </p:cNvPr>
          <p:cNvSpPr txBox="1">
            <a:spLocks/>
          </p:cNvSpPr>
          <p:nvPr/>
        </p:nvSpPr>
        <p:spPr>
          <a:xfrm>
            <a:off x="356561" y="5665148"/>
            <a:ext cx="8991720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Non-election years curve stochastically dominates election years curve</a:t>
            </a:r>
          </a:p>
          <a:p>
            <a:r>
              <a:rPr lang="en-US" dirty="0"/>
              <a:t>That is, in election &amp; pre-elec. years smaller projects are preferred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26300-D0BB-4F18-8989-BE097995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132" y="5424523"/>
            <a:ext cx="2445027" cy="12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2D71-D85C-4D5A-AA55-36C87166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915"/>
            <a:ext cx="10353762" cy="970450"/>
          </a:xfrm>
        </p:spPr>
        <p:txBody>
          <a:bodyPr/>
          <a:lstStyle/>
          <a:p>
            <a:r>
              <a:rPr lang="en-US"/>
              <a:t>Data: Descriptive Statistics (III) – Target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47191-8CD7-4595-8CBA-B8D5F41B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833" y="5470595"/>
            <a:ext cx="8991720" cy="970450"/>
          </a:xfrm>
        </p:spPr>
        <p:txBody>
          <a:bodyPr>
            <a:normAutofit/>
          </a:bodyPr>
          <a:lstStyle/>
          <a:p>
            <a:r>
              <a:rPr lang="en-US" dirty="0"/>
              <a:t>Election years curve stochastically dominates the non-election years curve</a:t>
            </a:r>
          </a:p>
          <a:p>
            <a:r>
              <a:rPr lang="en-US" dirty="0"/>
              <a:t>That is, execution of projects is accelerated in election and pre-election years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9BED-E9B7-4B58-A947-816F5E25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" y="1212921"/>
            <a:ext cx="5742393" cy="3865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7D858-2443-4CB3-BCDD-3969A44C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07" y="1262271"/>
            <a:ext cx="5742393" cy="381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11275-CBDC-4212-9D1B-794D0BD44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8822">
            <a:off x="9534592" y="5444972"/>
            <a:ext cx="2112679" cy="10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1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225</TotalTime>
  <Words>848</Words>
  <Application>Microsoft Office PowerPoint</Application>
  <PresentationFormat>Widescreen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Calisto MT</vt:lpstr>
      <vt:lpstr>Cambria Math</vt:lpstr>
      <vt:lpstr>Wingdings 2</vt:lpstr>
      <vt:lpstr>Slate</vt:lpstr>
      <vt:lpstr>White Elephants Kill.  Can we anticipate them?</vt:lpstr>
      <vt:lpstr>The Context and the Problem </vt:lpstr>
      <vt:lpstr>Data Sources</vt:lpstr>
      <vt:lpstr>Public Investment Projects Data</vt:lpstr>
      <vt:lpstr>Public Investment Projects Data</vt:lpstr>
      <vt:lpstr>Final Data Structure</vt:lpstr>
      <vt:lpstr>Descriptive Statistics (I) – Geographic Variation</vt:lpstr>
      <vt:lpstr>Descriptive Statistics (II) – Electoral Variation</vt:lpstr>
      <vt:lpstr>Data: Descriptive Statistics (III) – Target</vt:lpstr>
      <vt:lpstr>Machine Learning: Pre-processing</vt:lpstr>
      <vt:lpstr>Machine Learning: Analysis </vt:lpstr>
      <vt:lpstr>Machine Learning: Results (I)</vt:lpstr>
      <vt:lpstr>Machine Learning: Results (II)</vt:lpstr>
      <vt:lpstr>Policy Recommendations</vt:lpstr>
      <vt:lpstr>Next Steps</vt:lpstr>
      <vt:lpstr>Limitations and Agenda </vt:lpstr>
      <vt:lpstr>White Elephants Kill.  Can we anticipate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Elephants Kill.  Can we anticipate them?</dc:title>
  <dc:creator>AC</dc:creator>
  <cp:lastModifiedBy>Andrei Bartra</cp:lastModifiedBy>
  <cp:revision>26</cp:revision>
  <dcterms:created xsi:type="dcterms:W3CDTF">2020-05-27T05:21:40Z</dcterms:created>
  <dcterms:modified xsi:type="dcterms:W3CDTF">2020-06-05T01:17:58Z</dcterms:modified>
</cp:coreProperties>
</file>